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256" r:id="rId5"/>
    <p:sldId id="257" r:id="rId6"/>
    <p:sldId id="302" r:id="rId7"/>
    <p:sldId id="320" r:id="rId8"/>
    <p:sldId id="284" r:id="rId9"/>
    <p:sldId id="327" r:id="rId10"/>
    <p:sldId id="323" r:id="rId11"/>
    <p:sldId id="321" r:id="rId12"/>
    <p:sldId id="328" r:id="rId13"/>
    <p:sldId id="324" r:id="rId14"/>
    <p:sldId id="325" r:id="rId15"/>
    <p:sldId id="319" r:id="rId16"/>
    <p:sldId id="326" r:id="rId17"/>
    <p:sldId id="329" r:id="rId18"/>
    <p:sldId id="330"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93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8CB55A-44A0-4889-AC4B-4F8C986CD271}" v="1" dt="2024-10-04T15:16:28.9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718"/>
  </p:normalViewPr>
  <p:slideViewPr>
    <p:cSldViewPr snapToGrid="0">
      <p:cViewPr varScale="1">
        <p:scale>
          <a:sx n="111" d="100"/>
          <a:sy n="111" d="100"/>
        </p:scale>
        <p:origin x="594" y="96"/>
      </p:cViewPr>
      <p:guideLst/>
    </p:cSldViewPr>
  </p:slideViewPr>
  <p:notesTextViewPr>
    <p:cViewPr>
      <p:scale>
        <a:sx n="3" d="2"/>
        <a:sy n="3" d="2"/>
      </p:scale>
      <p:origin x="0" y="0"/>
    </p:cViewPr>
  </p:notesTextViewPr>
  <p:sorterViewPr>
    <p:cViewPr>
      <p:scale>
        <a:sx n="126" d="100"/>
        <a:sy n="12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87ADD9-2083-264C-A652-8D52D02F7E72}" type="datetimeFigureOut">
              <a:rPr lang="en-US" smtClean="0"/>
              <a:t>10/4/2024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7DC217-DF71-1A49-B3EA-559F1F43B0FF}" type="slidenum">
              <a:rPr lang="en-US" smtClean="0"/>
              <a:t>‹#›</a:t>
            </a:fld>
            <a:endParaRPr lang="en-US" dirty="0"/>
          </a:p>
        </p:txBody>
      </p:sp>
    </p:spTree>
    <p:extLst>
      <p:ext uri="{BB962C8B-B14F-4D97-AF65-F5344CB8AC3E}">
        <p14:creationId xmlns:p14="http://schemas.microsoft.com/office/powerpoint/2010/main" val="2846425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3" y="1122363"/>
            <a:ext cx="7096933" cy="2387600"/>
          </a:xfrm>
        </p:spPr>
        <p:txBody>
          <a:bodyPr anchor="b">
            <a:noAutofit/>
          </a:bodyPr>
          <a:lstStyle>
            <a:lvl1pPr algn="l">
              <a:defRPr sz="6000" b="1">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9500507" cy="806675"/>
          </a:xfrm>
        </p:spPr>
        <p:txBody>
          <a:bodyPr>
            <a:noAutofit/>
          </a:bodyPr>
          <a:lstStyle>
            <a:lvl1pPr marL="0" indent="0" algn="l">
              <a:buNone/>
              <a:defRPr sz="32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4"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1"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8">
            <a:extLst>
              <a:ext uri="{FF2B5EF4-FFF2-40B4-BE49-F238E27FC236}">
                <a16:creationId xmlns:a16="http://schemas.microsoft.com/office/drawing/2014/main" id="{58080B3E-915C-2D4C-8608-596E1BFD6387}"/>
              </a:ext>
            </a:extLst>
          </p:cNvPr>
          <p:cNvSpPr/>
          <p:nvPr userDrawn="1"/>
        </p:nvSpPr>
        <p:spPr>
          <a:xfrm>
            <a:off x="1"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7"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meline">
    <p:bg>
      <p:bgPr>
        <a:solidFill>
          <a:schemeClr val="accent1"/>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solidFill>
                  <a:schemeClr val="bg1"/>
                </a:solidFill>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a:noAutofit/>
          </a:bodyPr>
          <a:lstStyle>
            <a:lvl1pPr marL="0" indent="0">
              <a:buNone/>
              <a:defRPr>
                <a:solidFill>
                  <a:schemeClr val="bg1"/>
                </a:solidFill>
                <a:latin typeface="+mn-lt"/>
              </a:defRPr>
            </a:lvl1pPr>
            <a:lvl2pPr marL="457200" indent="0">
              <a:buNone/>
              <a:defRPr>
                <a:solidFill>
                  <a:schemeClr val="bg1"/>
                </a:solidFill>
                <a:latin typeface="+mn-lt"/>
              </a:defRPr>
            </a:lvl2pPr>
            <a:lvl3pPr marL="914400" indent="0">
              <a:buNone/>
              <a:defRPr>
                <a:solidFill>
                  <a:schemeClr val="bg1"/>
                </a:solidFill>
                <a:latin typeface="+mn-lt"/>
              </a:defRPr>
            </a:lvl3pPr>
            <a:lvl4pPr marL="1371600" indent="0">
              <a:buNone/>
              <a:defRPr>
                <a:solidFill>
                  <a:schemeClr val="bg1"/>
                </a:solidFill>
                <a:latin typeface="+mn-lt"/>
              </a:defRPr>
            </a:lvl4pPr>
            <a:lvl5pPr marL="182880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5F02DCD1-2C6B-F948-9F72-3BB0CF3D512E}" type="datetime1">
              <a:rPr lang="en-US" smtClean="0"/>
              <a:pPr/>
              <a:t>10/4/2024</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2"/>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569275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3"/>
            <a:ext cx="4663440"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C1583C39-01BF-7F43-854C-FBB4E9AB6B0C}" type="datetime1">
              <a:rPr lang="en-US" smtClean="0"/>
              <a:pPr/>
              <a:t>10/4/2024</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3"/>
            <a:ext cx="4663440"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31912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7"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67114"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fld id="{4B103E64-1627-9140-8127-1849FED275E1}" type="datetime1">
              <a:rPr lang="en-US" smtClean="0"/>
              <a:pPr/>
              <a:t>10/4/2024</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7"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8"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2"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56976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8" cy="2387600"/>
          </a:xfrm>
        </p:spPr>
        <p:txBody>
          <a:bodyPr anchor="b">
            <a:noAutofit/>
          </a:bodyPr>
          <a:lstStyle>
            <a:lvl1pPr algn="l">
              <a:defRPr sz="6000" b="1">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6220277" cy="2247219"/>
          </a:xfrm>
        </p:spPr>
        <p:txBody>
          <a:bodyPr>
            <a:noAutofit/>
          </a:bodyPr>
          <a:lstStyle>
            <a:lvl1pPr marL="0" indent="0" algn="l">
              <a:buNone/>
              <a:defRPr sz="2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4"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544706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17467"/>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DD9C8446-696E-6942-B6C8-CC9CAD0B34E0}" type="datetime1">
              <a:rPr lang="en-US" smtClean="0"/>
              <a:pPr/>
              <a:t>10/4/2024</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6002"/>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0" y="438098"/>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2" y="2653167"/>
            <a:ext cx="9779183" cy="3436483"/>
          </a:xfrm>
        </p:spPr>
        <p:txBody>
          <a:bodyPr>
            <a:noAutofit/>
          </a:bodyPr>
          <a:lstStyle>
            <a:lvl1pPr marL="0" indent="0">
              <a:lnSpc>
                <a:spcPct val="150000"/>
              </a:lnSpc>
              <a:buNone/>
              <a:defRPr sz="24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95D4F5-F69B-42F6-8A9D-330F696E144B}"/>
              </a:ext>
            </a:extLst>
          </p:cNvPr>
          <p:cNvSpPr>
            <a:spLocks noGrp="1"/>
          </p:cNvSpPr>
          <p:nvPr>
            <p:ph type="dt" sz="half" idx="10"/>
          </p:nvPr>
        </p:nvSpPr>
        <p:spPr/>
        <p:txBody>
          <a:bodyPr>
            <a:noAutofit/>
          </a:bodyPr>
          <a:lstStyle>
            <a:lvl1pPr>
              <a:defRPr>
                <a:solidFill>
                  <a:schemeClr val="accent2"/>
                </a:solidFill>
                <a:latin typeface="+mn-lt"/>
              </a:defRPr>
            </a:lvl1pPr>
          </a:lstStyle>
          <a:p>
            <a:fld id="{F5592931-05C6-8543-8B6E-A8BD29BD5C2B}" type="datetime1">
              <a:rPr lang="en-US" smtClean="0"/>
              <a:pPr/>
              <a:t>10/4/2024</a:t>
            </a:fld>
            <a:endParaRPr lang="en-US" dirty="0"/>
          </a:p>
        </p:txBody>
      </p:sp>
      <p:sp>
        <p:nvSpPr>
          <p:cNvPr id="5" name="Footer Placeholder 4">
            <a:extLst>
              <a:ext uri="{FF2B5EF4-FFF2-40B4-BE49-F238E27FC236}">
                <a16:creationId xmlns:a16="http://schemas.microsoft.com/office/drawing/2014/main" id="{FA79A23A-2238-4904-8692-9F2DAE8B8FC9}"/>
              </a:ext>
            </a:extLst>
          </p:cNvPr>
          <p:cNvSpPr>
            <a:spLocks noGrp="1"/>
          </p:cNvSpPr>
          <p:nvPr>
            <p:ph type="ftr" sz="quarter" idx="11"/>
          </p:nvPr>
        </p:nvSpPr>
        <p:spPr/>
        <p:txBody>
          <a:bodyPr>
            <a:noAutofit/>
          </a:bodyPr>
          <a:lstStyle>
            <a:lvl1pPr>
              <a:defRPr>
                <a:solidFill>
                  <a:schemeClr val="accent2"/>
                </a:solidFill>
                <a:latin typeface="+mn-lt"/>
              </a:defRPr>
            </a:lvl1pPr>
          </a:lstStyle>
          <a:p>
            <a:r>
              <a:rPr lang="en-US" dirty="0"/>
              <a:t>PRESENTATION TITLE</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8" y="6356350"/>
            <a:ext cx="1604682"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802635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0"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059400"/>
            <a:ext cx="6245912" cy="2387600"/>
          </a:xfrm>
        </p:spPr>
        <p:txBody>
          <a:bodyPr anchor="b">
            <a:noAutofit/>
          </a:bodyPr>
          <a:lstStyle>
            <a:lvl1pPr algn="l">
              <a:defRPr sz="6000" b="1">
                <a:solidFill>
                  <a:schemeClr val="bg1"/>
                </a:solidFill>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539075"/>
            <a:ext cx="6245912" cy="1406101"/>
          </a:xfrm>
        </p:spPr>
        <p:txBody>
          <a:bodyPr>
            <a:noAutofit/>
          </a:bodyPr>
          <a:lstStyle>
            <a:lvl1pPr marL="0" indent="0" algn="l">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28" y="2207195"/>
            <a:ext cx="3032351" cy="2443610"/>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986529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fld id="{7E7AB22C-8B7E-9B4A-8C65-396C3C874D86}" type="datetime1">
              <a:rPr lang="en-US" smtClean="0"/>
              <a:pPr/>
              <a:t>10/4/2024</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9781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hart 2">
    <p:bg>
      <p:bgPr>
        <a:solidFill>
          <a:schemeClr val="accent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1"/>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3"/>
            <a:ext cx="9779182" cy="3366813"/>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8CE9AC2A-20AD-8C48-B5EB-B5322BDBCDEE}" type="datetime1">
              <a:rPr lang="en-US" smtClean="0"/>
              <a:pPr/>
              <a:t>10/4/2024</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190945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1" y="1684338"/>
            <a:ext cx="8594558" cy="2810460"/>
          </a:xfrm>
        </p:spPr>
        <p:txBody>
          <a:bodyPr>
            <a:noAutofit/>
          </a:bodyPr>
          <a:lstStyle>
            <a:lvl1pPr algn="ctr">
              <a:lnSpc>
                <a:spcPct val="100000"/>
              </a:lnSpc>
              <a:defRPr sz="4600">
                <a:solidFill>
                  <a:schemeClr val="bg1"/>
                </a:solidFill>
                <a:latin typeface="+mj-lt"/>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0" y="519405"/>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dirty="0"/>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3" y="4494213"/>
            <a:ext cx="3511550" cy="679450"/>
          </a:xfrm>
        </p:spPr>
        <p:txBody>
          <a:bodyPr>
            <a:noAutofit/>
          </a:bodyPr>
          <a:lstStyle>
            <a:lvl1pPr marL="0" indent="0" algn="r">
              <a:buNone/>
              <a:defRPr sz="2000">
                <a:solidFill>
                  <a:schemeClr val="bg1"/>
                </a:solidFill>
                <a:latin typeface="+mn-lt"/>
              </a:defRPr>
            </a:lvl1pPr>
            <a:lvl2pPr marL="457200" indent="0" algn="r">
              <a:buNone/>
              <a:defRPr sz="1800">
                <a:solidFill>
                  <a:schemeClr val="bg1"/>
                </a:solidFill>
                <a:latin typeface="Tenorite" pitchFamily="2" charset="0"/>
              </a:defRPr>
            </a:lvl2pPr>
            <a:lvl3pPr marL="914400" indent="0" algn="r">
              <a:buNone/>
              <a:defRPr sz="1600">
                <a:solidFill>
                  <a:schemeClr val="bg1"/>
                </a:solidFill>
                <a:latin typeface="Tenorite" pitchFamily="2" charset="0"/>
              </a:defRPr>
            </a:lvl3pPr>
            <a:lvl4pPr marL="1371600" indent="0" algn="r">
              <a:buNone/>
              <a:defRPr sz="1400">
                <a:solidFill>
                  <a:schemeClr val="bg1"/>
                </a:solidFill>
                <a:latin typeface="Tenorite" pitchFamily="2" charset="0"/>
              </a:defRPr>
            </a:lvl4pPr>
            <a:lvl5pPr marL="1828800" indent="0" algn="r">
              <a:buNone/>
              <a:defRPr sz="140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4" y="3399692"/>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dirty="0"/>
              <a:t>”</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noAutofit/>
          </a:bodyPr>
          <a:lstStyle>
            <a:lvl1pPr>
              <a:defRPr>
                <a:solidFill>
                  <a:schemeClr val="accent2"/>
                </a:solidFill>
                <a:latin typeface="+mn-lt"/>
              </a:defRPr>
            </a:lvl1pPr>
          </a:lstStyle>
          <a:p>
            <a:fld id="{4CF75428-5BE0-934D-BB71-675F8E23A386}" type="datetime1">
              <a:rPr lang="en-US" smtClean="0"/>
              <a:pPr/>
              <a:t>10/4/2024</a:t>
            </a:fld>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noAutofit/>
          </a:bodyPr>
          <a:lstStyle>
            <a:lvl1pPr>
              <a:defRPr>
                <a:solidFill>
                  <a:schemeClr val="accent2"/>
                </a:solidFill>
                <a:latin typeface="+mn-lt"/>
              </a:defRPr>
            </a:lvl1p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0"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30" y="381000"/>
            <a:ext cx="8401624" cy="1325563"/>
          </a:xfrm>
        </p:spPr>
        <p:txBody>
          <a:bodyPr lIns="0" anchor="b">
            <a:noAutofit/>
          </a:bodyPr>
          <a:lstStyle>
            <a:lvl1pPr>
              <a:defRPr sz="4800" b="1">
                <a:latin typeface="+mj-lt"/>
              </a:defRPr>
            </a:lvl1pPr>
          </a:lstStyle>
          <a:p>
            <a:r>
              <a:rPr lang="en-US"/>
              <a:t>Click to edit Master title style</a:t>
            </a:r>
            <a:endParaRPr lang="en-US" dirty="0"/>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227758"/>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1" y="2426400"/>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0" y="2811646"/>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3" y="2227758"/>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7" y="242256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29" y="4254273"/>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1"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0"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3" y="4254273"/>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7"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a:xfrm>
            <a:off x="381000" y="6356350"/>
            <a:ext cx="1569803" cy="365125"/>
          </a:xfrm>
        </p:spPr>
        <p:txBody>
          <a:bodyPr>
            <a:noAutofit/>
          </a:bodyPr>
          <a:lstStyle>
            <a:lvl1pPr>
              <a:defRPr>
                <a:solidFill>
                  <a:schemeClr val="accent3"/>
                </a:solidFill>
                <a:latin typeface="+mn-lt"/>
              </a:defRPr>
            </a:lvl1pPr>
          </a:lstStyle>
          <a:p>
            <a:fld id="{9A85C5CA-AE29-AB4C-8F85-0373C72001D8}" type="datetime1">
              <a:rPr lang="en-US" smtClean="0"/>
              <a:pPr/>
              <a:t>10/4/2024</a:t>
            </a:fld>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a:xfrm>
            <a:off x="2871106" y="6356350"/>
            <a:ext cx="4114800" cy="365125"/>
          </a:xfrm>
        </p:spPr>
        <p:txBody>
          <a:bodyPr>
            <a:noAutofit/>
          </a:bodyPr>
          <a:lstStyle>
            <a:lvl1pPr>
              <a:defRPr>
                <a:solidFill>
                  <a:schemeClr val="accent3"/>
                </a:solidFill>
                <a:latin typeface="+mn-lt"/>
              </a:defRPr>
            </a:lvl1p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4" y="6356350"/>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0"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6" y="187997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0"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2" y="5333432"/>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2" y="3651505"/>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3" y="4976359"/>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154419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ole team">
    <p:bg>
      <p:bgPr>
        <a:solidFill>
          <a:schemeClr val="accent2"/>
        </a:solidFill>
        <a:effectLst/>
      </p:bgPr>
    </p:bg>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2" cy="1325563"/>
          </a:xfrm>
        </p:spPr>
        <p:txBody>
          <a:bodyPr lIns="0" anchor="b">
            <a:noAutofit/>
          </a:bodyPr>
          <a:lstStyle>
            <a:lvl1pPr>
              <a:defRPr sz="4800" b="1">
                <a:latin typeface="+mj-lt"/>
              </a:defRPr>
            </a:lvl1pPr>
          </a:lstStyle>
          <a:p>
            <a:r>
              <a:rPr lang="en-US"/>
              <a:t>Click to edit Master title style</a:t>
            </a:r>
            <a:endParaRPr lang="en-US" dirty="0"/>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0"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29"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7"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5"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5"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0"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29"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7"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5"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5"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18" name="Date Placeholder 17">
            <a:extLst>
              <a:ext uri="{FF2B5EF4-FFF2-40B4-BE49-F238E27FC236}">
                <a16:creationId xmlns:a16="http://schemas.microsoft.com/office/drawing/2014/main" id="{30445668-2DC5-E84C-8B16-922BC95F13F2}"/>
              </a:ext>
            </a:extLst>
          </p:cNvPr>
          <p:cNvSpPr>
            <a:spLocks noGrp="1"/>
          </p:cNvSpPr>
          <p:nvPr>
            <p:ph type="dt" sz="half" idx="25"/>
          </p:nvPr>
        </p:nvSpPr>
        <p:spPr/>
        <p:txBody>
          <a:bodyPr>
            <a:noAutofit/>
          </a:bodyPr>
          <a:lstStyle>
            <a:lvl1pPr>
              <a:defRPr>
                <a:solidFill>
                  <a:schemeClr val="accent3"/>
                </a:solidFill>
                <a:latin typeface="+mn-lt"/>
              </a:defRPr>
            </a:lvl1pPr>
          </a:lstStyle>
          <a:p>
            <a:fld id="{75594855-01E8-5A4B-B2B8-E2ECEF879100}" type="datetime1">
              <a:rPr lang="en-US" smtClean="0"/>
              <a:pPr/>
              <a:t>10/4/2024</a:t>
            </a:fld>
            <a:endParaRPr lang="en-US" dirty="0"/>
          </a:p>
        </p:txBody>
      </p:sp>
      <p:sp>
        <p:nvSpPr>
          <p:cNvPr id="22" name="Footer Placeholder 21">
            <a:extLst>
              <a:ext uri="{FF2B5EF4-FFF2-40B4-BE49-F238E27FC236}">
                <a16:creationId xmlns:a16="http://schemas.microsoft.com/office/drawing/2014/main" id="{D9227732-A878-814C-8621-64ED1B2CCF9F}"/>
              </a:ext>
            </a:extLst>
          </p:cNvPr>
          <p:cNvSpPr>
            <a:spLocks noGrp="1"/>
          </p:cNvSpPr>
          <p:nvPr>
            <p:ph type="ftr" sz="quarter" idx="26"/>
          </p:nvPr>
        </p:nvSpPr>
        <p:spPr/>
        <p:txBody>
          <a:bodyPr>
            <a:noAutofit/>
          </a:bodyPr>
          <a:lstStyle>
            <a:lvl1pPr>
              <a:defRPr>
                <a:solidFill>
                  <a:schemeClr val="accent3"/>
                </a:solidFill>
                <a:latin typeface="+mn-lt"/>
              </a:defRPr>
            </a:lvl1pPr>
          </a:lstStyle>
          <a:p>
            <a:r>
              <a:rPr lang="en-US" dirty="0"/>
              <a:t>PRESENTATION 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005721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tx2"/>
                </a:solidFill>
                <a:latin typeface="+mn-lt"/>
              </a:defRPr>
            </a:lvl1pPr>
          </a:lstStyle>
          <a:p>
            <a:fld id="{B562DF68-3089-814D-8A14-C651FE91885E}" type="datetime1">
              <a:rPr lang="en-US" smtClean="0"/>
              <a:pPr/>
              <a:t>10/4/2024</a:t>
            </a:fld>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tx2"/>
                </a:solidFill>
                <a:latin typeface="+mn-lt"/>
              </a:defRPr>
            </a:lvl1pPr>
          </a:lstStyle>
          <a:p>
            <a:r>
              <a:rPr lang="en-US" dirty="0"/>
              <a:t>PRESENTATION TITLE</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noAutofit/>
          </a:bodyPr>
          <a:lstStyle>
            <a:lvl1pPr algn="r">
              <a:defRPr sz="1200">
                <a:solidFill>
                  <a:schemeClr val="tx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60" r:id="rId5"/>
    <p:sldLayoutId id="2147483661" r:id="rId6"/>
    <p:sldLayoutId id="2147483654" r:id="rId7"/>
    <p:sldLayoutId id="2147483658" r:id="rId8"/>
    <p:sldLayoutId id="2147483662" r:id="rId9"/>
    <p:sldLayoutId id="2147483663" r:id="rId10"/>
    <p:sldLayoutId id="2147483664" r:id="rId11"/>
    <p:sldLayoutId id="2147483665" r:id="rId12"/>
    <p:sldLayoutId id="2147483666"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1167493" y="1122363"/>
            <a:ext cx="7096933" cy="2387600"/>
          </a:xfrm>
        </p:spPr>
        <p:txBody>
          <a:bodyPr/>
          <a:lstStyle/>
          <a:p>
            <a:r>
              <a:rPr lang="en-US" dirty="0"/>
              <a:t>Household Intake in CMS</a:t>
            </a:r>
          </a:p>
        </p:txBody>
      </p:sp>
      <p:sp>
        <p:nvSpPr>
          <p:cNvPr id="3" name="Subtitle 2">
            <a:extLst>
              <a:ext uri="{FF2B5EF4-FFF2-40B4-BE49-F238E27FC236}">
                <a16:creationId xmlns:a16="http://schemas.microsoft.com/office/drawing/2014/main" id="{A068D447-28D3-4F5F-B2DC-FD67E9015868}"/>
              </a:ext>
            </a:extLst>
          </p:cNvPr>
          <p:cNvSpPr>
            <a:spLocks noGrp="1"/>
          </p:cNvSpPr>
          <p:nvPr>
            <p:ph type="subTitle" idx="1"/>
          </p:nvPr>
        </p:nvSpPr>
        <p:spPr>
          <a:xfrm>
            <a:off x="1167493" y="3602038"/>
            <a:ext cx="9500507" cy="806675"/>
          </a:xfrm>
        </p:spPr>
        <p:txBody>
          <a:bodyPr/>
          <a:lstStyle/>
          <a:p>
            <a:r>
              <a:rPr lang="en-US" dirty="0"/>
              <a:t>MOC Inc</a:t>
            </a:r>
          </a:p>
        </p:txBody>
      </p:sp>
      <p:pic>
        <p:nvPicPr>
          <p:cNvPr id="6" name="Picture 5" descr="A blue text on a black background&#10;&#10;Description automatically generated">
            <a:extLst>
              <a:ext uri="{FF2B5EF4-FFF2-40B4-BE49-F238E27FC236}">
                <a16:creationId xmlns:a16="http://schemas.microsoft.com/office/drawing/2014/main" id="{DEA3D2FA-B671-0511-1FD9-3E60D885780C}"/>
              </a:ext>
            </a:extLst>
          </p:cNvPr>
          <p:cNvPicPr>
            <a:picLocks noChangeAspect="1"/>
          </p:cNvPicPr>
          <p:nvPr/>
        </p:nvPicPr>
        <p:blipFill>
          <a:blip r:embed="rId2"/>
          <a:stretch>
            <a:fillRect/>
          </a:stretch>
        </p:blipFill>
        <p:spPr>
          <a:xfrm>
            <a:off x="3324858" y="316025"/>
            <a:ext cx="2782202" cy="886944"/>
          </a:xfrm>
          <a:prstGeom prst="rect">
            <a:avLst/>
          </a:prstGeom>
        </p:spPr>
      </p:pic>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a:xfrm>
            <a:off x="1167492" y="381000"/>
            <a:ext cx="9779183" cy="865909"/>
          </a:xfrm>
        </p:spPr>
        <p:txBody>
          <a:bodyPr/>
          <a:lstStyle/>
          <a:p>
            <a:r>
              <a:rPr lang="en-US" sz="3200" dirty="0"/>
              <a:t>Household Intake Screen – Manually Entered Data</a:t>
            </a:r>
          </a:p>
        </p:txBody>
      </p:sp>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p:txBody>
          <a:bodyPr/>
          <a:lstStyle/>
          <a:p>
            <a:fld id="{C098A06B-52D8-C143-AE54-C8C950480C5A}" type="datetime1">
              <a:rPr lang="en-US" smtClean="0"/>
              <a:t>10/4/2024</a:t>
            </a:fld>
            <a:endParaRPr lang="en-US" dirty="0"/>
          </a:p>
        </p:txBody>
      </p:sp>
      <p:sp>
        <p:nvSpPr>
          <p:cNvPr id="5" name="Footer Placeholder 4">
            <a:extLst>
              <a:ext uri="{FF2B5EF4-FFF2-40B4-BE49-F238E27FC236}">
                <a16:creationId xmlns:a16="http://schemas.microsoft.com/office/drawing/2014/main" id="{AA926C73-F226-914E-AC56-BF3172765F9F}"/>
              </a:ext>
            </a:extLst>
          </p:cNvPr>
          <p:cNvSpPr>
            <a:spLocks noGrp="1"/>
          </p:cNvSpPr>
          <p:nvPr>
            <p:ph type="ftr" sz="quarter" idx="3"/>
          </p:nvPr>
        </p:nvSpPr>
        <p:spPr/>
        <p:txBody>
          <a:bodyPr/>
          <a:lstStyle/>
          <a:p>
            <a:r>
              <a:rPr lang="en-US" dirty="0"/>
              <a:t>Household Intake</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p:txBody>
          <a:bodyPr/>
          <a:lstStyle/>
          <a:p>
            <a:fld id="{294A09A9-5501-47C1-A89A-A340965A2BE2}" type="slidenum">
              <a:rPr lang="en-US" smtClean="0"/>
              <a:pPr/>
              <a:t>10</a:t>
            </a:fld>
            <a:endParaRPr lang="en-US" dirty="0"/>
          </a:p>
        </p:txBody>
      </p:sp>
      <p:pic>
        <p:nvPicPr>
          <p:cNvPr id="8" name="Picture 7">
            <a:extLst>
              <a:ext uri="{FF2B5EF4-FFF2-40B4-BE49-F238E27FC236}">
                <a16:creationId xmlns:a16="http://schemas.microsoft.com/office/drawing/2014/main" id="{ED60E6EF-94BB-C46F-03EB-33C75327798C}"/>
              </a:ext>
            </a:extLst>
          </p:cNvPr>
          <p:cNvPicPr>
            <a:picLocks noChangeAspect="1"/>
          </p:cNvPicPr>
          <p:nvPr/>
        </p:nvPicPr>
        <p:blipFill>
          <a:blip r:embed="rId2"/>
          <a:stretch>
            <a:fillRect/>
          </a:stretch>
        </p:blipFill>
        <p:spPr>
          <a:xfrm>
            <a:off x="4473388" y="1385252"/>
            <a:ext cx="3245224" cy="4087496"/>
          </a:xfrm>
          <a:prstGeom prst="rect">
            <a:avLst/>
          </a:prstGeom>
        </p:spPr>
      </p:pic>
    </p:spTree>
    <p:extLst>
      <p:ext uri="{BB962C8B-B14F-4D97-AF65-F5344CB8AC3E}">
        <p14:creationId xmlns:p14="http://schemas.microsoft.com/office/powerpoint/2010/main" val="3467756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p:txBody>
          <a:bodyPr/>
          <a:lstStyle/>
          <a:p>
            <a:r>
              <a:rPr lang="en-US" sz="3200" dirty="0"/>
              <a:t>Household Intake Screen – Manually Entered Data</a:t>
            </a:r>
          </a:p>
        </p:txBody>
      </p:sp>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p:txBody>
          <a:bodyPr/>
          <a:lstStyle/>
          <a:p>
            <a:fld id="{C098A06B-52D8-C143-AE54-C8C950480C5A}" type="datetime1">
              <a:rPr lang="en-US" smtClean="0"/>
              <a:t>10/4/2024</a:t>
            </a:fld>
            <a:endParaRPr lang="en-US" dirty="0"/>
          </a:p>
        </p:txBody>
      </p:sp>
      <p:sp>
        <p:nvSpPr>
          <p:cNvPr id="5" name="Footer Placeholder 4">
            <a:extLst>
              <a:ext uri="{FF2B5EF4-FFF2-40B4-BE49-F238E27FC236}">
                <a16:creationId xmlns:a16="http://schemas.microsoft.com/office/drawing/2014/main" id="{AA926C73-F226-914E-AC56-BF3172765F9F}"/>
              </a:ext>
            </a:extLst>
          </p:cNvPr>
          <p:cNvSpPr>
            <a:spLocks noGrp="1"/>
          </p:cNvSpPr>
          <p:nvPr>
            <p:ph type="ftr" sz="quarter" idx="3"/>
          </p:nvPr>
        </p:nvSpPr>
        <p:spPr/>
        <p:txBody>
          <a:bodyPr/>
          <a:lstStyle/>
          <a:p>
            <a:r>
              <a:rPr lang="en-US" dirty="0"/>
              <a:t>Household Intake</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p:txBody>
          <a:bodyPr/>
          <a:lstStyle/>
          <a:p>
            <a:fld id="{294A09A9-5501-47C1-A89A-A340965A2BE2}" type="slidenum">
              <a:rPr lang="en-US" smtClean="0"/>
              <a:pPr/>
              <a:t>11</a:t>
            </a:fld>
            <a:endParaRPr lang="en-US" dirty="0"/>
          </a:p>
        </p:txBody>
      </p:sp>
      <p:sp>
        <p:nvSpPr>
          <p:cNvPr id="10" name="TextBox 9">
            <a:extLst>
              <a:ext uri="{FF2B5EF4-FFF2-40B4-BE49-F238E27FC236}">
                <a16:creationId xmlns:a16="http://schemas.microsoft.com/office/drawing/2014/main" id="{82EC6D62-2C36-1671-38E7-E74D0298A21B}"/>
              </a:ext>
            </a:extLst>
          </p:cNvPr>
          <p:cNvSpPr txBox="1"/>
          <p:nvPr/>
        </p:nvSpPr>
        <p:spPr>
          <a:xfrm>
            <a:off x="1167492" y="1832035"/>
            <a:ext cx="10038221" cy="2862322"/>
          </a:xfrm>
          <a:prstGeom prst="rect">
            <a:avLst/>
          </a:prstGeom>
          <a:noFill/>
        </p:spPr>
        <p:txBody>
          <a:bodyPr wrap="square" rtlCol="0">
            <a:spAutoFit/>
          </a:bodyPr>
          <a:lstStyle/>
          <a:p>
            <a:pPr fontAlgn="ct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Manually Entered Data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r>
              <a:rPr lang="en-US" kern="100" dirty="0">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rPr>
              <a:t>This column is intended to be used when a user is not entering in individual client records to the CMS and needs to add quick information about a household. </a:t>
            </a:r>
            <a:br>
              <a:rPr lang="en-US" sz="1800" dirty="0">
                <a:effectLst/>
                <a:latin typeface="Calibri" panose="020F0502020204030204" pitchFamily="34" charset="0"/>
                <a:ea typeface="Times New Roman" panose="02020603050405020304" pitchFamily="18" charset="0"/>
              </a:rPr>
            </a:br>
            <a:endParaRPr lang="en-US" sz="1800" dirty="0">
              <a:effectLst/>
              <a:latin typeface="Calibri" panose="020F0502020204030204" pitchFamily="34" charset="0"/>
              <a:ea typeface="Times New Roman" panose="02020603050405020304" pitchFamily="18" charset="0"/>
            </a:endParaRPr>
          </a:p>
          <a:p>
            <a:pPr marL="285750" indent="-285750" fontAlgn="ctr">
              <a:buFont typeface="Arial" panose="020B0604020202020204" pitchFamily="34" charset="0"/>
              <a:buChar char="•"/>
            </a:pPr>
            <a:r>
              <a:rPr lang="en-US" dirty="0">
                <a:latin typeface="Calibri" panose="020F0502020204030204" pitchFamily="34" charset="0"/>
                <a:ea typeface="Times New Roman" panose="02020603050405020304" pitchFamily="18" charset="0"/>
              </a:rPr>
              <a:t>In the Household Summary page data highlighted in blue reflects the data being used in the Household FPL% calculation.</a:t>
            </a:r>
            <a:endParaRPr lang="en-US" sz="1800" dirty="0">
              <a:effectLst/>
              <a:latin typeface="Calibri" panose="020F0502020204030204" pitchFamily="34" charset="0"/>
              <a:ea typeface="Times New Roman" panose="02020603050405020304" pitchFamily="18" charset="0"/>
            </a:endParaRPr>
          </a:p>
          <a:p>
            <a:pPr marL="285750" indent="-285750" fontAlgn="ctr">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rPr>
              <a:t>FPL% will automatically calculate based upon the values </a:t>
            </a:r>
            <a:r>
              <a:rPr lang="en-US" sz="1800" dirty="0">
                <a:effectLst/>
                <a:latin typeface="Calibri" panose="020F0502020204030204" pitchFamily="34" charset="0"/>
                <a:ea typeface="Calibri" panose="020F0502020204030204" pitchFamily="34" charset="0"/>
              </a:rPr>
              <a:t>entered</a:t>
            </a:r>
            <a:r>
              <a:rPr lang="en-US" sz="1800" dirty="0">
                <a:effectLst/>
                <a:latin typeface="Calibri" panose="020F0502020204030204" pitchFamily="34" charset="0"/>
                <a:ea typeface="Times New Roman" panose="02020603050405020304" pitchFamily="18" charset="0"/>
              </a:rPr>
              <a:t> the Manually Entered column. This calculation will appear upon clicking “Save.” </a:t>
            </a:r>
          </a:p>
          <a:p>
            <a:pPr marL="285750" indent="-285750" fontAlgn="ctr">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rPr>
              <a:t>In order to enter or edit values in this column, a user must click the Edit button. If a user wishes to delete all of the values in this column, a user can select “Clear All.” The “Clear All” button will only appear when a user selects the Edit button. </a:t>
            </a:r>
            <a:r>
              <a:rPr lang="en-US" sz="1800" dirty="0">
                <a:effectLst/>
                <a:latin typeface="Calibri" panose="020F0502020204030204" pitchFamily="34" charset="0"/>
                <a:ea typeface="Calibri" panose="020F0502020204030204" pitchFamily="34" charset="0"/>
              </a:rPr>
              <a:t> </a:t>
            </a:r>
            <a:endParaRPr lang="en-US" dirty="0">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4261933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a:xfrm>
            <a:off x="1167492" y="381000"/>
            <a:ext cx="9779183" cy="865909"/>
          </a:xfrm>
        </p:spPr>
        <p:txBody>
          <a:bodyPr/>
          <a:lstStyle/>
          <a:p>
            <a:r>
              <a:rPr lang="en-US" dirty="0">
                <a:effectLst/>
                <a:latin typeface="Calibri" panose="020F0502020204030204" pitchFamily="34" charset="0"/>
              </a:rPr>
              <a:t>New Household Summary Screen</a:t>
            </a:r>
            <a:endParaRPr lang="en-US" dirty="0"/>
          </a:p>
        </p:txBody>
      </p:sp>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p:txBody>
          <a:bodyPr/>
          <a:lstStyle/>
          <a:p>
            <a:fld id="{C098A06B-52D8-C143-AE54-C8C950480C5A}" type="datetime1">
              <a:rPr lang="en-US" smtClean="0"/>
              <a:t>10/4/2024</a:t>
            </a:fld>
            <a:endParaRPr lang="en-US" dirty="0"/>
          </a:p>
        </p:txBody>
      </p:sp>
      <p:sp>
        <p:nvSpPr>
          <p:cNvPr id="5" name="Footer Placeholder 4">
            <a:extLst>
              <a:ext uri="{FF2B5EF4-FFF2-40B4-BE49-F238E27FC236}">
                <a16:creationId xmlns:a16="http://schemas.microsoft.com/office/drawing/2014/main" id="{AA926C73-F226-914E-AC56-BF3172765F9F}"/>
              </a:ext>
            </a:extLst>
          </p:cNvPr>
          <p:cNvSpPr>
            <a:spLocks noGrp="1"/>
          </p:cNvSpPr>
          <p:nvPr>
            <p:ph type="ftr" sz="quarter" idx="3"/>
          </p:nvPr>
        </p:nvSpPr>
        <p:spPr/>
        <p:txBody>
          <a:bodyPr/>
          <a:lstStyle/>
          <a:p>
            <a:r>
              <a:rPr lang="en-US" dirty="0"/>
              <a:t>Household Intake</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p:txBody>
          <a:bodyPr/>
          <a:lstStyle/>
          <a:p>
            <a:fld id="{294A09A9-5501-47C1-A89A-A340965A2BE2}" type="slidenum">
              <a:rPr lang="en-US" smtClean="0"/>
              <a:pPr/>
              <a:t>12</a:t>
            </a:fld>
            <a:endParaRPr lang="en-US" dirty="0"/>
          </a:p>
        </p:txBody>
      </p:sp>
      <p:pic>
        <p:nvPicPr>
          <p:cNvPr id="9" name="Picture 8">
            <a:extLst>
              <a:ext uri="{FF2B5EF4-FFF2-40B4-BE49-F238E27FC236}">
                <a16:creationId xmlns:a16="http://schemas.microsoft.com/office/drawing/2014/main" id="{9B165B08-2097-99A8-DA7E-74C8755CB0A9}"/>
              </a:ext>
            </a:extLst>
          </p:cNvPr>
          <p:cNvPicPr>
            <a:picLocks noChangeAspect="1"/>
          </p:cNvPicPr>
          <p:nvPr/>
        </p:nvPicPr>
        <p:blipFill>
          <a:blip r:embed="rId2"/>
          <a:stretch>
            <a:fillRect/>
          </a:stretch>
        </p:blipFill>
        <p:spPr>
          <a:xfrm>
            <a:off x="3005645" y="1371600"/>
            <a:ext cx="6180710" cy="4122484"/>
          </a:xfrm>
          <a:prstGeom prst="rect">
            <a:avLst/>
          </a:prstGeom>
        </p:spPr>
      </p:pic>
    </p:spTree>
    <p:extLst>
      <p:ext uri="{BB962C8B-B14F-4D97-AF65-F5344CB8AC3E}">
        <p14:creationId xmlns:p14="http://schemas.microsoft.com/office/powerpoint/2010/main" val="4044488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a:xfrm>
            <a:off x="1167492" y="381000"/>
            <a:ext cx="9779183" cy="865909"/>
          </a:xfrm>
        </p:spPr>
        <p:txBody>
          <a:bodyPr/>
          <a:lstStyle/>
          <a:p>
            <a:r>
              <a:rPr lang="en-US" dirty="0">
                <a:effectLst/>
                <a:latin typeface="Calibri" panose="020F0502020204030204" pitchFamily="34" charset="0"/>
              </a:rPr>
              <a:t>New Household Summary Screen</a:t>
            </a:r>
            <a:endParaRPr lang="en-US" dirty="0"/>
          </a:p>
        </p:txBody>
      </p:sp>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p:txBody>
          <a:bodyPr/>
          <a:lstStyle/>
          <a:p>
            <a:fld id="{C098A06B-52D8-C143-AE54-C8C950480C5A}" type="datetime1">
              <a:rPr lang="en-US" smtClean="0"/>
              <a:t>10/4/2024</a:t>
            </a:fld>
            <a:endParaRPr lang="en-US" dirty="0"/>
          </a:p>
        </p:txBody>
      </p:sp>
      <p:sp>
        <p:nvSpPr>
          <p:cNvPr id="5" name="Footer Placeholder 4">
            <a:extLst>
              <a:ext uri="{FF2B5EF4-FFF2-40B4-BE49-F238E27FC236}">
                <a16:creationId xmlns:a16="http://schemas.microsoft.com/office/drawing/2014/main" id="{AA926C73-F226-914E-AC56-BF3172765F9F}"/>
              </a:ext>
            </a:extLst>
          </p:cNvPr>
          <p:cNvSpPr>
            <a:spLocks noGrp="1"/>
          </p:cNvSpPr>
          <p:nvPr>
            <p:ph type="ftr" sz="quarter" idx="3"/>
          </p:nvPr>
        </p:nvSpPr>
        <p:spPr/>
        <p:txBody>
          <a:bodyPr/>
          <a:lstStyle/>
          <a:p>
            <a:r>
              <a:rPr lang="en-US" dirty="0"/>
              <a:t>Household Intake</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p:txBody>
          <a:bodyPr/>
          <a:lstStyle/>
          <a:p>
            <a:fld id="{294A09A9-5501-47C1-A89A-A340965A2BE2}" type="slidenum">
              <a:rPr lang="en-US" smtClean="0"/>
              <a:pPr/>
              <a:t>13</a:t>
            </a:fld>
            <a:endParaRPr lang="en-US" dirty="0"/>
          </a:p>
        </p:txBody>
      </p:sp>
      <p:pic>
        <p:nvPicPr>
          <p:cNvPr id="13" name="Picture 12">
            <a:extLst>
              <a:ext uri="{FF2B5EF4-FFF2-40B4-BE49-F238E27FC236}">
                <a16:creationId xmlns:a16="http://schemas.microsoft.com/office/drawing/2014/main" id="{2C435D67-EFB4-7590-BFCD-588C7D87287B}"/>
              </a:ext>
            </a:extLst>
          </p:cNvPr>
          <p:cNvPicPr>
            <a:picLocks noChangeAspect="1"/>
          </p:cNvPicPr>
          <p:nvPr/>
        </p:nvPicPr>
        <p:blipFill>
          <a:blip r:embed="rId2"/>
          <a:stretch>
            <a:fillRect/>
          </a:stretch>
        </p:blipFill>
        <p:spPr>
          <a:xfrm>
            <a:off x="3009900" y="1374603"/>
            <a:ext cx="6172200" cy="4108794"/>
          </a:xfrm>
          <a:prstGeom prst="rect">
            <a:avLst/>
          </a:prstGeom>
        </p:spPr>
      </p:pic>
    </p:spTree>
    <p:extLst>
      <p:ext uri="{BB962C8B-B14F-4D97-AF65-F5344CB8AC3E}">
        <p14:creationId xmlns:p14="http://schemas.microsoft.com/office/powerpoint/2010/main" val="3296140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a:xfrm>
            <a:off x="1167492" y="381000"/>
            <a:ext cx="9779183" cy="865909"/>
          </a:xfrm>
        </p:spPr>
        <p:txBody>
          <a:bodyPr/>
          <a:lstStyle/>
          <a:p>
            <a:r>
              <a:rPr lang="en-US" dirty="0">
                <a:effectLst/>
                <a:latin typeface="Calibri" panose="020F0502020204030204" pitchFamily="34" charset="0"/>
              </a:rPr>
              <a:t>New Household Summary Screen</a:t>
            </a:r>
            <a:endParaRPr lang="en-US" dirty="0"/>
          </a:p>
        </p:txBody>
      </p:sp>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p:txBody>
          <a:bodyPr/>
          <a:lstStyle/>
          <a:p>
            <a:fld id="{C098A06B-52D8-C143-AE54-C8C950480C5A}" type="datetime1">
              <a:rPr lang="en-US" smtClean="0"/>
              <a:t>10/4/2024</a:t>
            </a:fld>
            <a:endParaRPr lang="en-US" dirty="0"/>
          </a:p>
        </p:txBody>
      </p:sp>
      <p:sp>
        <p:nvSpPr>
          <p:cNvPr id="5" name="Footer Placeholder 4">
            <a:extLst>
              <a:ext uri="{FF2B5EF4-FFF2-40B4-BE49-F238E27FC236}">
                <a16:creationId xmlns:a16="http://schemas.microsoft.com/office/drawing/2014/main" id="{AA926C73-F226-914E-AC56-BF3172765F9F}"/>
              </a:ext>
            </a:extLst>
          </p:cNvPr>
          <p:cNvSpPr>
            <a:spLocks noGrp="1"/>
          </p:cNvSpPr>
          <p:nvPr>
            <p:ph type="ftr" sz="quarter" idx="3"/>
          </p:nvPr>
        </p:nvSpPr>
        <p:spPr/>
        <p:txBody>
          <a:bodyPr/>
          <a:lstStyle/>
          <a:p>
            <a:r>
              <a:rPr lang="en-US" dirty="0"/>
              <a:t>Household Intake</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p:txBody>
          <a:bodyPr/>
          <a:lstStyle/>
          <a:p>
            <a:fld id="{294A09A9-5501-47C1-A89A-A340965A2BE2}" type="slidenum">
              <a:rPr lang="en-US" smtClean="0"/>
              <a:pPr/>
              <a:t>14</a:t>
            </a:fld>
            <a:endParaRPr lang="en-US" dirty="0"/>
          </a:p>
        </p:txBody>
      </p:sp>
      <p:pic>
        <p:nvPicPr>
          <p:cNvPr id="10" name="Picture 9">
            <a:extLst>
              <a:ext uri="{FF2B5EF4-FFF2-40B4-BE49-F238E27FC236}">
                <a16:creationId xmlns:a16="http://schemas.microsoft.com/office/drawing/2014/main" id="{8C4B3D1B-6DAC-8663-2042-328A4C8DC639}"/>
              </a:ext>
            </a:extLst>
          </p:cNvPr>
          <p:cNvPicPr>
            <a:picLocks noChangeAspect="1"/>
          </p:cNvPicPr>
          <p:nvPr/>
        </p:nvPicPr>
        <p:blipFill>
          <a:blip r:embed="rId2"/>
          <a:stretch>
            <a:fillRect/>
          </a:stretch>
        </p:blipFill>
        <p:spPr>
          <a:xfrm>
            <a:off x="1686645" y="1493282"/>
            <a:ext cx="8818710" cy="3871436"/>
          </a:xfrm>
          <a:prstGeom prst="rect">
            <a:avLst/>
          </a:prstGeom>
        </p:spPr>
      </p:pic>
    </p:spTree>
    <p:extLst>
      <p:ext uri="{BB962C8B-B14F-4D97-AF65-F5344CB8AC3E}">
        <p14:creationId xmlns:p14="http://schemas.microsoft.com/office/powerpoint/2010/main" val="544354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ctrTitle"/>
          </p:nvPr>
        </p:nvSpPr>
        <p:spPr>
          <a:xfrm>
            <a:off x="744798" y="1930668"/>
            <a:ext cx="6518643" cy="2387600"/>
          </a:xfrm>
        </p:spPr>
        <p:txBody>
          <a:bodyPr/>
          <a:lstStyle/>
          <a:p>
            <a:r>
              <a:rPr lang="en-US" dirty="0"/>
              <a:t>Household Intake– Key Points</a:t>
            </a:r>
          </a:p>
        </p:txBody>
      </p:sp>
    </p:spTree>
    <p:extLst>
      <p:ext uri="{BB962C8B-B14F-4D97-AF65-F5344CB8AC3E}">
        <p14:creationId xmlns:p14="http://schemas.microsoft.com/office/powerpoint/2010/main" val="3733938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AE308-3076-43DB-B834-DA0B0AE19AF9}"/>
              </a:ext>
            </a:extLst>
          </p:cNvPr>
          <p:cNvSpPr>
            <a:spLocks noGrp="1"/>
          </p:cNvSpPr>
          <p:nvPr>
            <p:ph type="ctrTitle"/>
          </p:nvPr>
        </p:nvSpPr>
        <p:spPr>
          <a:xfrm>
            <a:off x="1167494" y="1122363"/>
            <a:ext cx="6220278" cy="2387600"/>
          </a:xfrm>
        </p:spPr>
        <p:txBody>
          <a:bodyPr/>
          <a:lstStyle/>
          <a:p>
            <a:r>
              <a:rPr lang="en-US" dirty="0"/>
              <a:t>Questions</a:t>
            </a:r>
          </a:p>
        </p:txBody>
      </p:sp>
    </p:spTree>
    <p:extLst>
      <p:ext uri="{BB962C8B-B14F-4D97-AF65-F5344CB8AC3E}">
        <p14:creationId xmlns:p14="http://schemas.microsoft.com/office/powerpoint/2010/main" val="926184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1167492" y="381000"/>
            <a:ext cx="9779183" cy="1325563"/>
          </a:xfrm>
        </p:spPr>
        <p:txBody>
          <a:bodyPr/>
          <a:lstStyle/>
          <a:p>
            <a:r>
              <a:rPr lang="en-US" dirty="0"/>
              <a:t>Agenda</a:t>
            </a:r>
          </a:p>
        </p:txBody>
      </p:sp>
      <p:sp>
        <p:nvSpPr>
          <p:cNvPr id="3" name="Content Placeholder 2">
            <a:extLst>
              <a:ext uri="{FF2B5EF4-FFF2-40B4-BE49-F238E27FC236}">
                <a16:creationId xmlns:a16="http://schemas.microsoft.com/office/drawing/2014/main" id="{22788C46-D0BC-4307-AE55-7601A139E7CB}"/>
              </a:ext>
            </a:extLst>
          </p:cNvPr>
          <p:cNvSpPr>
            <a:spLocks noGrp="1"/>
          </p:cNvSpPr>
          <p:nvPr>
            <p:ph idx="1"/>
          </p:nvPr>
        </p:nvSpPr>
        <p:spPr>
          <a:xfrm>
            <a:off x="1167493" y="2017467"/>
            <a:ext cx="9779182" cy="3366815"/>
          </a:xfrm>
        </p:spPr>
        <p:txBody>
          <a:bodyPr vert="horz" lIns="91440" tIns="45720" rIns="91440" bIns="45720" rtlCol="0" anchor="t">
            <a:normAutofit/>
          </a:bodyPr>
          <a:lstStyle/>
          <a:p>
            <a:r>
              <a:rPr lang="en-US" dirty="0"/>
              <a:t>Household Intake Introduction</a:t>
            </a:r>
          </a:p>
          <a:p>
            <a:r>
              <a:rPr lang="en-US" dirty="0"/>
              <a:t>System Summarized Data</a:t>
            </a:r>
          </a:p>
          <a:p>
            <a:r>
              <a:rPr lang="en-US" dirty="0"/>
              <a:t>Manually Entered Data</a:t>
            </a:r>
          </a:p>
        </p:txBody>
      </p:sp>
      <p:sp>
        <p:nvSpPr>
          <p:cNvPr id="4" name="Date Placeholder 3">
            <a:extLst>
              <a:ext uri="{FF2B5EF4-FFF2-40B4-BE49-F238E27FC236}">
                <a16:creationId xmlns:a16="http://schemas.microsoft.com/office/drawing/2014/main" id="{5739303D-13C0-6A41-947A-F998CC47B32E}"/>
              </a:ext>
            </a:extLst>
          </p:cNvPr>
          <p:cNvSpPr>
            <a:spLocks noGrp="1"/>
          </p:cNvSpPr>
          <p:nvPr>
            <p:ph type="dt" sz="half" idx="2"/>
          </p:nvPr>
        </p:nvSpPr>
        <p:spPr>
          <a:xfrm>
            <a:off x="381000" y="6356350"/>
            <a:ext cx="2743200" cy="365125"/>
          </a:xfrm>
        </p:spPr>
        <p:txBody>
          <a:bodyPr/>
          <a:lstStyle/>
          <a:p>
            <a:fld id="{495D8227-9DE4-4D42-8C1B-E10C828BC634}" type="datetime1">
              <a:rPr lang="en-US" smtClean="0"/>
              <a:pPr/>
              <a:t>10/4/2024</a:t>
            </a:fld>
            <a:endParaRPr lang="en-US" dirty="0"/>
          </a:p>
        </p:txBody>
      </p:sp>
      <p:sp>
        <p:nvSpPr>
          <p:cNvPr id="5" name="Footer Placeholder 4">
            <a:extLst>
              <a:ext uri="{FF2B5EF4-FFF2-40B4-BE49-F238E27FC236}">
                <a16:creationId xmlns:a16="http://schemas.microsoft.com/office/drawing/2014/main" id="{6209FEB4-4C5C-EB43-9696-7B42453DB79B}"/>
              </a:ext>
            </a:extLst>
          </p:cNvPr>
          <p:cNvSpPr>
            <a:spLocks noGrp="1"/>
          </p:cNvSpPr>
          <p:nvPr>
            <p:ph type="ftr" sz="quarter" idx="3"/>
          </p:nvPr>
        </p:nvSpPr>
        <p:spPr>
          <a:xfrm>
            <a:off x="4038600" y="6356350"/>
            <a:ext cx="4114800" cy="365125"/>
          </a:xfrm>
        </p:spPr>
        <p:txBody>
          <a:bodyPr/>
          <a:lstStyle/>
          <a:p>
            <a:r>
              <a:rPr lang="en-US" dirty="0"/>
              <a:t>Household Intake</a:t>
            </a:r>
          </a:p>
        </p:txBody>
      </p:sp>
      <p:sp>
        <p:nvSpPr>
          <p:cNvPr id="6" name="Slide Number Placeholder 5">
            <a:extLst>
              <a:ext uri="{FF2B5EF4-FFF2-40B4-BE49-F238E27FC236}">
                <a16:creationId xmlns:a16="http://schemas.microsoft.com/office/drawing/2014/main" id="{60D470D0-6D64-5E42-9515-048F8779CD5E}"/>
              </a:ext>
            </a:extLst>
          </p:cNvPr>
          <p:cNvSpPr>
            <a:spLocks noGrp="1"/>
          </p:cNvSpPr>
          <p:nvPr>
            <p:ph type="sldNum" sz="quarter" idx="4"/>
          </p:nvPr>
        </p:nvSpPr>
        <p:spPr>
          <a:xfrm>
            <a:off x="10153276" y="6356350"/>
            <a:ext cx="1657723" cy="365125"/>
          </a:xfrm>
        </p:spPr>
        <p:txBody>
          <a:bodyPr/>
          <a:lstStyle/>
          <a:p>
            <a:fld id="{294A09A9-5501-47C1-A89A-A340965A2BE2}" type="slidenum">
              <a:rPr lang="en-US" smtClean="0"/>
              <a:pPr/>
              <a:t>2</a:t>
            </a:fld>
            <a:endParaRPr lang="en-US" dirty="0"/>
          </a:p>
        </p:txBody>
      </p:sp>
    </p:spTree>
    <p:extLst>
      <p:ext uri="{BB962C8B-B14F-4D97-AF65-F5344CB8AC3E}">
        <p14:creationId xmlns:p14="http://schemas.microsoft.com/office/powerpoint/2010/main" val="1325608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ctrTitle"/>
          </p:nvPr>
        </p:nvSpPr>
        <p:spPr>
          <a:xfrm>
            <a:off x="744798" y="1930668"/>
            <a:ext cx="6518643" cy="2387600"/>
          </a:xfrm>
        </p:spPr>
        <p:txBody>
          <a:bodyPr/>
          <a:lstStyle/>
          <a:p>
            <a:r>
              <a:rPr lang="en-US" dirty="0"/>
              <a:t>Household Intake Introduction</a:t>
            </a:r>
          </a:p>
        </p:txBody>
      </p:sp>
    </p:spTree>
    <p:extLst>
      <p:ext uri="{BB962C8B-B14F-4D97-AF65-F5344CB8AC3E}">
        <p14:creationId xmlns:p14="http://schemas.microsoft.com/office/powerpoint/2010/main" val="687888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p:txBody>
          <a:bodyPr/>
          <a:lstStyle/>
          <a:p>
            <a:r>
              <a:rPr lang="en-US" dirty="0"/>
              <a:t>Household Intake Introduction</a:t>
            </a:r>
          </a:p>
        </p:txBody>
      </p:sp>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p:txBody>
          <a:bodyPr/>
          <a:lstStyle/>
          <a:p>
            <a:fld id="{C098A06B-52D8-C143-AE54-C8C950480C5A}" type="datetime1">
              <a:rPr lang="en-US" smtClean="0"/>
              <a:t>10/4/2024</a:t>
            </a:fld>
            <a:endParaRPr lang="en-US" dirty="0"/>
          </a:p>
        </p:txBody>
      </p:sp>
      <p:sp>
        <p:nvSpPr>
          <p:cNvPr id="5" name="Footer Placeholder 4">
            <a:extLst>
              <a:ext uri="{FF2B5EF4-FFF2-40B4-BE49-F238E27FC236}">
                <a16:creationId xmlns:a16="http://schemas.microsoft.com/office/drawing/2014/main" id="{AA926C73-F226-914E-AC56-BF3172765F9F}"/>
              </a:ext>
            </a:extLst>
          </p:cNvPr>
          <p:cNvSpPr>
            <a:spLocks noGrp="1"/>
          </p:cNvSpPr>
          <p:nvPr>
            <p:ph type="ftr" sz="quarter" idx="3"/>
          </p:nvPr>
        </p:nvSpPr>
        <p:spPr/>
        <p:txBody>
          <a:bodyPr/>
          <a:lstStyle/>
          <a:p>
            <a:r>
              <a:rPr lang="en-US" dirty="0"/>
              <a:t>Household Intake</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p:txBody>
          <a:bodyPr/>
          <a:lstStyle/>
          <a:p>
            <a:fld id="{294A09A9-5501-47C1-A89A-A340965A2BE2}" type="slidenum">
              <a:rPr lang="en-US" smtClean="0"/>
              <a:pPr/>
              <a:t>4</a:t>
            </a:fld>
            <a:endParaRPr lang="en-US" dirty="0"/>
          </a:p>
        </p:txBody>
      </p:sp>
      <p:sp>
        <p:nvSpPr>
          <p:cNvPr id="10" name="TextBox 9">
            <a:extLst>
              <a:ext uri="{FF2B5EF4-FFF2-40B4-BE49-F238E27FC236}">
                <a16:creationId xmlns:a16="http://schemas.microsoft.com/office/drawing/2014/main" id="{82EC6D62-2C36-1671-38E7-E74D0298A21B}"/>
              </a:ext>
            </a:extLst>
          </p:cNvPr>
          <p:cNvSpPr txBox="1"/>
          <p:nvPr/>
        </p:nvSpPr>
        <p:spPr>
          <a:xfrm>
            <a:off x="1167492" y="1832035"/>
            <a:ext cx="10038221" cy="2246769"/>
          </a:xfrm>
          <a:prstGeom prst="rect">
            <a:avLst/>
          </a:prstGeom>
          <a:noFill/>
        </p:spPr>
        <p:txBody>
          <a:bodyPr wrap="square" rtlCol="0">
            <a:spAutoFit/>
          </a:bodyPr>
          <a:lstStyle/>
          <a:p>
            <a:pPr fontAlgn="ct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Household Intake Module provides the ability to capture key household characteristics such as household size and annual income, without entering each household member as separate client records within the system.</a:t>
            </a:r>
          </a:p>
          <a:p>
            <a:pPr fontAlgn="ct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fontAlgn="ct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Module will not prevent you from entering individual Client Financial information but </a:t>
            </a:r>
            <a:r>
              <a:rPr lang="en-US" sz="1800" u="sng" kern="100" dirty="0">
                <a:effectLst/>
                <a:latin typeface="Calibri" panose="020F0502020204030204" pitchFamily="34" charset="0"/>
                <a:ea typeface="Calibri" panose="020F0502020204030204" pitchFamily="34" charset="0"/>
                <a:cs typeface="Times New Roman" panose="02020603050405020304" pitchFamily="18" charset="0"/>
              </a:rPr>
              <a:t>provides a quicker way to enter total household information quickly in one page without going to each individual Household Record.</a:t>
            </a:r>
          </a:p>
          <a:p>
            <a:pPr rtl="0" fontAlgn="ctr">
              <a:spcBef>
                <a:spcPts val="0"/>
              </a:spcBef>
              <a:spcAft>
                <a:spcPts val="0"/>
              </a:spcAft>
            </a:pPr>
            <a:endParaRPr lang="en-US" sz="1400" dirty="0">
              <a:effectLst/>
              <a:latin typeface="Calibri" panose="020F0502020204030204" pitchFamily="34" charset="0"/>
            </a:endParaRPr>
          </a:p>
        </p:txBody>
      </p:sp>
    </p:spTree>
    <p:extLst>
      <p:ext uri="{BB962C8B-B14F-4D97-AF65-F5344CB8AC3E}">
        <p14:creationId xmlns:p14="http://schemas.microsoft.com/office/powerpoint/2010/main" val="1209249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a:xfrm>
            <a:off x="1167492" y="381000"/>
            <a:ext cx="9779183" cy="865909"/>
          </a:xfrm>
        </p:spPr>
        <p:txBody>
          <a:bodyPr/>
          <a:lstStyle/>
          <a:p>
            <a:r>
              <a:rPr lang="en-US" dirty="0">
                <a:effectLst/>
                <a:latin typeface="Calibri" panose="020F0502020204030204" pitchFamily="34" charset="0"/>
              </a:rPr>
              <a:t>New Household Summary Screen</a:t>
            </a:r>
            <a:endParaRPr lang="en-US" dirty="0"/>
          </a:p>
        </p:txBody>
      </p:sp>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p:txBody>
          <a:bodyPr/>
          <a:lstStyle/>
          <a:p>
            <a:fld id="{C098A06B-52D8-C143-AE54-C8C950480C5A}" type="datetime1">
              <a:rPr lang="en-US" smtClean="0"/>
              <a:t>10/4/2024</a:t>
            </a:fld>
            <a:endParaRPr lang="en-US" dirty="0"/>
          </a:p>
        </p:txBody>
      </p:sp>
      <p:sp>
        <p:nvSpPr>
          <p:cNvPr id="5" name="Footer Placeholder 4">
            <a:extLst>
              <a:ext uri="{FF2B5EF4-FFF2-40B4-BE49-F238E27FC236}">
                <a16:creationId xmlns:a16="http://schemas.microsoft.com/office/drawing/2014/main" id="{AA926C73-F226-914E-AC56-BF3172765F9F}"/>
              </a:ext>
            </a:extLst>
          </p:cNvPr>
          <p:cNvSpPr>
            <a:spLocks noGrp="1"/>
          </p:cNvSpPr>
          <p:nvPr>
            <p:ph type="ftr" sz="quarter" idx="3"/>
          </p:nvPr>
        </p:nvSpPr>
        <p:spPr/>
        <p:txBody>
          <a:bodyPr/>
          <a:lstStyle/>
          <a:p>
            <a:r>
              <a:rPr lang="en-US" dirty="0"/>
              <a:t>Household Intake</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p:txBody>
          <a:bodyPr/>
          <a:lstStyle/>
          <a:p>
            <a:fld id="{294A09A9-5501-47C1-A89A-A340965A2BE2}" type="slidenum">
              <a:rPr lang="en-US" smtClean="0"/>
              <a:pPr/>
              <a:t>5</a:t>
            </a:fld>
            <a:endParaRPr lang="en-US" dirty="0"/>
          </a:p>
        </p:txBody>
      </p:sp>
      <p:pic>
        <p:nvPicPr>
          <p:cNvPr id="17" name="Picture 16">
            <a:extLst>
              <a:ext uri="{FF2B5EF4-FFF2-40B4-BE49-F238E27FC236}">
                <a16:creationId xmlns:a16="http://schemas.microsoft.com/office/drawing/2014/main" id="{67FF34ED-B93A-7581-00E9-33DB954329A2}"/>
              </a:ext>
            </a:extLst>
          </p:cNvPr>
          <p:cNvPicPr>
            <a:picLocks noChangeAspect="1"/>
          </p:cNvPicPr>
          <p:nvPr/>
        </p:nvPicPr>
        <p:blipFill>
          <a:blip r:embed="rId2"/>
          <a:stretch>
            <a:fillRect/>
          </a:stretch>
        </p:blipFill>
        <p:spPr>
          <a:xfrm>
            <a:off x="2794000" y="1226595"/>
            <a:ext cx="6604000" cy="4404810"/>
          </a:xfrm>
          <a:prstGeom prst="rect">
            <a:avLst/>
          </a:prstGeom>
        </p:spPr>
      </p:pic>
    </p:spTree>
    <p:extLst>
      <p:ext uri="{BB962C8B-B14F-4D97-AF65-F5344CB8AC3E}">
        <p14:creationId xmlns:p14="http://schemas.microsoft.com/office/powerpoint/2010/main" val="1458681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ctrTitle"/>
          </p:nvPr>
        </p:nvSpPr>
        <p:spPr>
          <a:xfrm>
            <a:off x="744798" y="1930668"/>
            <a:ext cx="6518643" cy="2387600"/>
          </a:xfrm>
        </p:spPr>
        <p:txBody>
          <a:bodyPr/>
          <a:lstStyle/>
          <a:p>
            <a:r>
              <a:rPr lang="en-US" dirty="0"/>
              <a:t>System Summarized Data</a:t>
            </a:r>
          </a:p>
        </p:txBody>
      </p:sp>
    </p:spTree>
    <p:extLst>
      <p:ext uri="{BB962C8B-B14F-4D97-AF65-F5344CB8AC3E}">
        <p14:creationId xmlns:p14="http://schemas.microsoft.com/office/powerpoint/2010/main" val="3140418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a:xfrm>
            <a:off x="1167492" y="381000"/>
            <a:ext cx="9779183" cy="865909"/>
          </a:xfrm>
        </p:spPr>
        <p:txBody>
          <a:bodyPr/>
          <a:lstStyle/>
          <a:p>
            <a:r>
              <a:rPr lang="en-US" sz="3200" dirty="0"/>
              <a:t>Household Intake Screen – System Summarized Data</a:t>
            </a:r>
          </a:p>
        </p:txBody>
      </p:sp>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p:txBody>
          <a:bodyPr/>
          <a:lstStyle/>
          <a:p>
            <a:fld id="{C098A06B-52D8-C143-AE54-C8C950480C5A}" type="datetime1">
              <a:rPr lang="en-US" smtClean="0"/>
              <a:t>10/4/2024</a:t>
            </a:fld>
            <a:endParaRPr lang="en-US" dirty="0"/>
          </a:p>
        </p:txBody>
      </p:sp>
      <p:sp>
        <p:nvSpPr>
          <p:cNvPr id="5" name="Footer Placeholder 4">
            <a:extLst>
              <a:ext uri="{FF2B5EF4-FFF2-40B4-BE49-F238E27FC236}">
                <a16:creationId xmlns:a16="http://schemas.microsoft.com/office/drawing/2014/main" id="{AA926C73-F226-914E-AC56-BF3172765F9F}"/>
              </a:ext>
            </a:extLst>
          </p:cNvPr>
          <p:cNvSpPr>
            <a:spLocks noGrp="1"/>
          </p:cNvSpPr>
          <p:nvPr>
            <p:ph type="ftr" sz="quarter" idx="3"/>
          </p:nvPr>
        </p:nvSpPr>
        <p:spPr/>
        <p:txBody>
          <a:bodyPr/>
          <a:lstStyle/>
          <a:p>
            <a:r>
              <a:rPr lang="en-US" dirty="0"/>
              <a:t>Household Intake</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p:txBody>
          <a:bodyPr/>
          <a:lstStyle/>
          <a:p>
            <a:fld id="{294A09A9-5501-47C1-A89A-A340965A2BE2}" type="slidenum">
              <a:rPr lang="en-US" smtClean="0"/>
              <a:pPr/>
              <a:t>7</a:t>
            </a:fld>
            <a:endParaRPr lang="en-US" dirty="0"/>
          </a:p>
        </p:txBody>
      </p:sp>
      <p:pic>
        <p:nvPicPr>
          <p:cNvPr id="6" name="Picture 5">
            <a:extLst>
              <a:ext uri="{FF2B5EF4-FFF2-40B4-BE49-F238E27FC236}">
                <a16:creationId xmlns:a16="http://schemas.microsoft.com/office/drawing/2014/main" id="{5ADBD81F-F832-802C-5C8A-78A1630D554D}"/>
              </a:ext>
            </a:extLst>
          </p:cNvPr>
          <p:cNvPicPr>
            <a:picLocks noChangeAspect="1"/>
          </p:cNvPicPr>
          <p:nvPr/>
        </p:nvPicPr>
        <p:blipFill>
          <a:blip r:embed="rId2"/>
          <a:stretch>
            <a:fillRect/>
          </a:stretch>
        </p:blipFill>
        <p:spPr>
          <a:xfrm>
            <a:off x="4959818" y="1559859"/>
            <a:ext cx="2272364" cy="3738282"/>
          </a:xfrm>
          <a:prstGeom prst="rect">
            <a:avLst/>
          </a:prstGeom>
        </p:spPr>
      </p:pic>
    </p:spTree>
    <p:extLst>
      <p:ext uri="{BB962C8B-B14F-4D97-AF65-F5344CB8AC3E}">
        <p14:creationId xmlns:p14="http://schemas.microsoft.com/office/powerpoint/2010/main" val="3708378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p:txBody>
          <a:bodyPr/>
          <a:lstStyle/>
          <a:p>
            <a:r>
              <a:rPr lang="en-US" sz="3200" dirty="0"/>
              <a:t>Household Intake Screen – System Summarized Data</a:t>
            </a:r>
          </a:p>
        </p:txBody>
      </p:sp>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p:txBody>
          <a:bodyPr/>
          <a:lstStyle/>
          <a:p>
            <a:fld id="{C098A06B-52D8-C143-AE54-C8C950480C5A}" type="datetime1">
              <a:rPr lang="en-US" smtClean="0"/>
              <a:t>10/4/2024</a:t>
            </a:fld>
            <a:endParaRPr lang="en-US" dirty="0"/>
          </a:p>
        </p:txBody>
      </p:sp>
      <p:sp>
        <p:nvSpPr>
          <p:cNvPr id="5" name="Footer Placeholder 4">
            <a:extLst>
              <a:ext uri="{FF2B5EF4-FFF2-40B4-BE49-F238E27FC236}">
                <a16:creationId xmlns:a16="http://schemas.microsoft.com/office/drawing/2014/main" id="{AA926C73-F226-914E-AC56-BF3172765F9F}"/>
              </a:ext>
            </a:extLst>
          </p:cNvPr>
          <p:cNvSpPr>
            <a:spLocks noGrp="1"/>
          </p:cNvSpPr>
          <p:nvPr>
            <p:ph type="ftr" sz="quarter" idx="3"/>
          </p:nvPr>
        </p:nvSpPr>
        <p:spPr/>
        <p:txBody>
          <a:bodyPr/>
          <a:lstStyle/>
          <a:p>
            <a:r>
              <a:rPr lang="en-US" dirty="0"/>
              <a:t>Household Intake</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p:txBody>
          <a:bodyPr/>
          <a:lstStyle/>
          <a:p>
            <a:fld id="{294A09A9-5501-47C1-A89A-A340965A2BE2}" type="slidenum">
              <a:rPr lang="en-US" smtClean="0"/>
              <a:pPr/>
              <a:t>8</a:t>
            </a:fld>
            <a:endParaRPr lang="en-US" dirty="0"/>
          </a:p>
        </p:txBody>
      </p:sp>
      <p:sp>
        <p:nvSpPr>
          <p:cNvPr id="10" name="TextBox 9">
            <a:extLst>
              <a:ext uri="{FF2B5EF4-FFF2-40B4-BE49-F238E27FC236}">
                <a16:creationId xmlns:a16="http://schemas.microsoft.com/office/drawing/2014/main" id="{82EC6D62-2C36-1671-38E7-E74D0298A21B}"/>
              </a:ext>
            </a:extLst>
          </p:cNvPr>
          <p:cNvSpPr txBox="1"/>
          <p:nvPr/>
        </p:nvSpPr>
        <p:spPr>
          <a:xfrm>
            <a:off x="1167492" y="1832035"/>
            <a:ext cx="10038221" cy="2893100"/>
          </a:xfrm>
          <a:prstGeom prst="rect">
            <a:avLst/>
          </a:prstGeom>
          <a:noFill/>
        </p:spPr>
        <p:txBody>
          <a:bodyPr wrap="square" rtlCol="0">
            <a:spAutoFit/>
          </a:bodyPr>
          <a:lstStyle/>
          <a:p>
            <a:pPr fontAlgn="ct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System Summarized Data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rPr>
              <a:t>This column summarizes Household Details for all individual clients added to the household record. </a:t>
            </a:r>
          </a:p>
          <a:p>
            <a:pPr fontAlgn="ctr"/>
            <a:endParaRPr lang="en-US" dirty="0">
              <a:latin typeface="Calibri" panose="020F0502020204030204" pitchFamily="34" charset="0"/>
              <a:ea typeface="Times New Roman" panose="02020603050405020304" pitchFamily="18" charset="0"/>
            </a:endParaRPr>
          </a:p>
          <a:p>
            <a:pPr marL="285750" indent="-285750" fontAlgn="ctr">
              <a:buFont typeface="Arial" panose="020B0604020202020204" pitchFamily="34" charset="0"/>
              <a:buChar char="•"/>
            </a:pPr>
            <a:r>
              <a:rPr lang="en-US" sz="1600" dirty="0">
                <a:latin typeface="Calibri" panose="020F0502020204030204" pitchFamily="34" charset="0"/>
                <a:ea typeface="Times New Roman" panose="02020603050405020304" pitchFamily="18" charset="0"/>
              </a:rPr>
              <a:t>Household summarized data as you are currently used to seeing it in the Household Summary page in CMS.</a:t>
            </a:r>
            <a:endParaRPr lang="en-US" sz="1600" dirty="0">
              <a:effectLst/>
              <a:latin typeface="Calibri" panose="020F0502020204030204" pitchFamily="34" charset="0"/>
              <a:ea typeface="Times New Roman" panose="02020603050405020304" pitchFamily="18" charset="0"/>
            </a:endParaRPr>
          </a:p>
          <a:p>
            <a:pPr marL="285750" indent="-285750" fontAlgn="ctr">
              <a:buFont typeface="Arial" panose="020B0604020202020204" pitchFamily="34" charset="0"/>
              <a:buChar char="•"/>
            </a:pPr>
            <a:r>
              <a:rPr lang="en-US" sz="1600" dirty="0">
                <a:effectLst/>
                <a:latin typeface="Calibri" panose="020F0502020204030204" pitchFamily="34" charset="0"/>
                <a:ea typeface="Times New Roman" panose="02020603050405020304" pitchFamily="18" charset="0"/>
              </a:rPr>
              <a:t>Individual client records and client data must be inputted for the System Summarized column to reflect correct values. </a:t>
            </a:r>
          </a:p>
          <a:p>
            <a:pPr marL="285750" indent="-285750" fontAlgn="ctr">
              <a:buFont typeface="Arial" panose="020B0604020202020204" pitchFamily="34" charset="0"/>
              <a:buChar char="•"/>
            </a:pPr>
            <a:r>
              <a:rPr lang="en-US" sz="1600" dirty="0">
                <a:effectLst/>
                <a:latin typeface="Calibri" panose="020F0502020204030204" pitchFamily="34" charset="0"/>
                <a:ea typeface="Times New Roman" panose="02020603050405020304" pitchFamily="18" charset="0"/>
              </a:rPr>
              <a:t>To update these values, the user must go to the client record they wish to add information to. This column will be updated as there are changes to data in household member individual records or when household composition changes (add or removal of household member). </a:t>
            </a:r>
          </a:p>
          <a:p>
            <a:pPr marL="285750" indent="-285750" fontAlgn="ctr">
              <a:buFont typeface="Arial" panose="020B0604020202020204" pitchFamily="34" charset="0"/>
              <a:buChar char="•"/>
            </a:pPr>
            <a:r>
              <a:rPr lang="en-US" sz="1600" dirty="0">
                <a:effectLst/>
                <a:latin typeface="Calibri" panose="020F0502020204030204" pitchFamily="34" charset="0"/>
                <a:ea typeface="Times New Roman" panose="02020603050405020304" pitchFamily="18" charset="0"/>
              </a:rPr>
              <a:t>If any single household members’ data reflects a “Yes” value for Disabled, Military, Pregnant, or Under 21 metrics, this column will show “Yes.”  </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73763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ctrTitle"/>
          </p:nvPr>
        </p:nvSpPr>
        <p:spPr>
          <a:xfrm>
            <a:off x="744798" y="1930668"/>
            <a:ext cx="6518643" cy="2387600"/>
          </a:xfrm>
        </p:spPr>
        <p:txBody>
          <a:bodyPr/>
          <a:lstStyle/>
          <a:p>
            <a:r>
              <a:rPr lang="en-US" dirty="0"/>
              <a:t>Manually Entered Data</a:t>
            </a:r>
          </a:p>
        </p:txBody>
      </p:sp>
    </p:spTree>
    <p:extLst>
      <p:ext uri="{BB962C8B-B14F-4D97-AF65-F5344CB8AC3E}">
        <p14:creationId xmlns:p14="http://schemas.microsoft.com/office/powerpoint/2010/main" val="3043248310"/>
      </p:ext>
    </p:extLst>
  </p:cSld>
  <p:clrMapOvr>
    <a:masterClrMapping/>
  </p:clrMapOvr>
</p:sld>
</file>

<file path=ppt/theme/theme1.xml><?xml version="1.0" encoding="utf-8"?>
<a:theme xmlns:a="http://schemas.openxmlformats.org/drawingml/2006/main" name="Office Theme">
  <a:themeElements>
    <a:clrScheme name="Universal Color Block">
      <a:dk1>
        <a:srgbClr val="000000"/>
      </a:dk1>
      <a:lt1>
        <a:srgbClr val="FFFFFF"/>
      </a:lt1>
      <a:dk2>
        <a:srgbClr val="44546A"/>
      </a:dk2>
      <a:lt2>
        <a:srgbClr val="E7E6E6"/>
      </a:lt2>
      <a:accent1>
        <a:srgbClr val="0068FF"/>
      </a:accent1>
      <a:accent2>
        <a:srgbClr val="DAE5EF"/>
      </a:accent2>
      <a:accent3>
        <a:srgbClr val="637183"/>
      </a:accent3>
      <a:accent4>
        <a:srgbClr val="434E5E"/>
      </a:accent4>
      <a:accent5>
        <a:srgbClr val="5B9BD5"/>
      </a:accent5>
      <a:accent6>
        <a:srgbClr val="70AD47"/>
      </a:accent6>
      <a:hlink>
        <a:srgbClr val="0563C1"/>
      </a:hlink>
      <a:folHlink>
        <a:srgbClr val="954F72"/>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al Color Block_Win32_AP_v2" id="{3EA4D81A-EBDE-431D-8B15-A5A6F500D5A4}" vid="{8EBF5489-0BE1-418D-A69C-2193D304C7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334180-0405-413B-834A-44FA9E05ADB7}">
  <ds:schemaRefs>
    <ds:schemaRef ds:uri="http://schemas.microsoft.com/sharepoint/v3/contenttype/forms"/>
  </ds:schemaRefs>
</ds:datastoreItem>
</file>

<file path=customXml/itemProps2.xml><?xml version="1.0" encoding="utf-8"?>
<ds:datastoreItem xmlns:ds="http://schemas.openxmlformats.org/officeDocument/2006/customXml" ds:itemID="{4D5BAB77-79E1-4739-AA51-10C9079186D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4A615295-94F6-4CE2-A1B1-6B7E1DAA5A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{2AE44E4A-063F-4264-8198-BB7186E66C97}tf45331398_win32</Template>
  <TotalTime>3179</TotalTime>
  <Words>461</Words>
  <Application>Microsoft Office PowerPoint</Application>
  <PresentationFormat>Widescreen</PresentationFormat>
  <Paragraphs>63</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Tenorite</vt:lpstr>
      <vt:lpstr>Times New Roman</vt:lpstr>
      <vt:lpstr>Office Theme</vt:lpstr>
      <vt:lpstr>Household Intake in CMS</vt:lpstr>
      <vt:lpstr>Agenda</vt:lpstr>
      <vt:lpstr>Household Intake Introduction</vt:lpstr>
      <vt:lpstr>Household Intake Introduction</vt:lpstr>
      <vt:lpstr>New Household Summary Screen</vt:lpstr>
      <vt:lpstr>System Summarized Data</vt:lpstr>
      <vt:lpstr>Household Intake Screen – System Summarized Data</vt:lpstr>
      <vt:lpstr>Household Intake Screen – System Summarized Data</vt:lpstr>
      <vt:lpstr>Manually Entered Data</vt:lpstr>
      <vt:lpstr>Household Intake Screen – Manually Entered Data</vt:lpstr>
      <vt:lpstr>Household Intake Screen – Manually Entered Data</vt:lpstr>
      <vt:lpstr>New Household Summary Screen</vt:lpstr>
      <vt:lpstr>New Household Summary Screen</vt:lpstr>
      <vt:lpstr>New Household Summary Screen</vt:lpstr>
      <vt:lpstr>Household Intake– Key Points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Referrals in CMS</dc:title>
  <dc:creator>Robert McCarthy</dc:creator>
  <cp:lastModifiedBy>Robert McCarthy</cp:lastModifiedBy>
  <cp:revision>26</cp:revision>
  <dcterms:created xsi:type="dcterms:W3CDTF">2023-07-20T12:07:28Z</dcterms:created>
  <dcterms:modified xsi:type="dcterms:W3CDTF">2024-10-04T15:30:41Z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