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57" r:id="rId6"/>
    <p:sldId id="302" r:id="rId7"/>
    <p:sldId id="284" r:id="rId8"/>
    <p:sldId id="277" r:id="rId9"/>
    <p:sldId id="313" r:id="rId10"/>
    <p:sldId id="301" r:id="rId11"/>
    <p:sldId id="259" r:id="rId12"/>
    <p:sldId id="276" r:id="rId13"/>
    <p:sldId id="261" r:id="rId14"/>
    <p:sldId id="285" r:id="rId15"/>
    <p:sldId id="286" r:id="rId16"/>
    <p:sldId id="314" r:id="rId17"/>
    <p:sldId id="315" r:id="rId18"/>
    <p:sldId id="316" r:id="rId19"/>
    <p:sldId id="317" r:id="rId20"/>
    <p:sldId id="318" r:id="rId21"/>
    <p:sldId id="319" r:id="rId22"/>
    <p:sldId id="320" r:id="rId23"/>
    <p:sldId id="321" r:id="rId24"/>
    <p:sldId id="323"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DB6FB-4F44-4B8E-8D18-F124565C98F5}" v="1" dt="2024-10-04T15:07:39.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8"/>
  </p:normalViewPr>
  <p:slideViewPr>
    <p:cSldViewPr snapToGrid="0">
      <p:cViewPr varScale="1">
        <p:scale>
          <a:sx n="122" d="100"/>
          <a:sy n="122" d="100"/>
        </p:scale>
        <p:origin x="108" y="138"/>
      </p:cViewPr>
      <p:guideLst/>
    </p:cSldViewPr>
  </p:slideViewPr>
  <p:notesTextViewPr>
    <p:cViewPr>
      <p:scale>
        <a:sx n="3" d="2"/>
        <a:sy n="3" d="2"/>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10/4/2024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10/4/2024</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10/4/2024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10/4/2024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10/4/2024</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10/4/2024</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dirty="0"/>
              <a:t>Case Notes &amp; Shortcuts in CMS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dirty="0"/>
              <a:t>MOC Inc</a:t>
            </a:r>
          </a:p>
        </p:txBody>
      </p:sp>
      <p:pic>
        <p:nvPicPr>
          <p:cNvPr id="6" name="Picture 5" descr="A blue text on a black background&#10;&#10;Description automatically generated">
            <a:extLst>
              <a:ext uri="{FF2B5EF4-FFF2-40B4-BE49-F238E27FC236}">
                <a16:creationId xmlns:a16="http://schemas.microsoft.com/office/drawing/2014/main" id="{B6C8E157-62EA-3B32-FA6A-A1AE14A9D74A}"/>
              </a:ext>
            </a:extLst>
          </p:cNvPr>
          <p:cNvPicPr>
            <a:picLocks noChangeAspect="1"/>
          </p:cNvPicPr>
          <p:nvPr/>
        </p:nvPicPr>
        <p:blipFill>
          <a:blip r:embed="rId2"/>
          <a:stretch>
            <a:fillRect/>
          </a:stretch>
        </p:blipFill>
        <p:spPr>
          <a:xfrm>
            <a:off x="3460227" y="321729"/>
            <a:ext cx="2511464" cy="800634"/>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10</a:t>
            </a:fld>
            <a:endParaRPr lang="en-US" dirty="0"/>
          </a:p>
        </p:txBody>
      </p:sp>
      <p:pic>
        <p:nvPicPr>
          <p:cNvPr id="6" name="Picture 5">
            <a:extLst>
              <a:ext uri="{FF2B5EF4-FFF2-40B4-BE49-F238E27FC236}">
                <a16:creationId xmlns:a16="http://schemas.microsoft.com/office/drawing/2014/main" id="{4B82ADBE-72D5-B6E6-D4D6-00CE9DE3038C}"/>
              </a:ext>
            </a:extLst>
          </p:cNvPr>
          <p:cNvPicPr>
            <a:picLocks noChangeAspect="1"/>
          </p:cNvPicPr>
          <p:nvPr/>
        </p:nvPicPr>
        <p:blipFill>
          <a:blip r:embed="rId2"/>
          <a:stretch>
            <a:fillRect/>
          </a:stretch>
        </p:blipFill>
        <p:spPr>
          <a:xfrm>
            <a:off x="1625600" y="623804"/>
            <a:ext cx="8940800" cy="5610392"/>
          </a:xfrm>
          <a:prstGeom prst="rect">
            <a:avLst/>
          </a:prstGeom>
        </p:spPr>
      </p:pic>
    </p:spTree>
    <p:extLst>
      <p:ext uri="{BB962C8B-B14F-4D97-AF65-F5344CB8AC3E}">
        <p14:creationId xmlns:p14="http://schemas.microsoft.com/office/powerpoint/2010/main" val="152738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Shortcut Buttons</a:t>
            </a:r>
          </a:p>
        </p:txBody>
      </p:sp>
    </p:spTree>
    <p:extLst>
      <p:ext uri="{BB962C8B-B14F-4D97-AF65-F5344CB8AC3E}">
        <p14:creationId xmlns:p14="http://schemas.microsoft.com/office/powerpoint/2010/main" val="89755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1"/>
            <a:ext cx="9779183" cy="740434"/>
          </a:xfrm>
        </p:spPr>
        <p:txBody>
          <a:bodyPr/>
          <a:lstStyle/>
          <a:p>
            <a:r>
              <a:rPr lang="en-US" dirty="0"/>
              <a:t>Alerts (Notification Bell)</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12</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434911" y="4966999"/>
            <a:ext cx="10038221" cy="923330"/>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In the System Navigation Toolbar, there is a bell icon that indicates how many alerts you have.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Clicking on an alert will bring you directly to the record of the client who is associated with the alert.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You can click the “See all notifications” button to navigate to the Notifications screen.</a:t>
            </a:r>
          </a:p>
        </p:txBody>
      </p:sp>
      <p:pic>
        <p:nvPicPr>
          <p:cNvPr id="6" name="Picture 5">
            <a:extLst>
              <a:ext uri="{FF2B5EF4-FFF2-40B4-BE49-F238E27FC236}">
                <a16:creationId xmlns:a16="http://schemas.microsoft.com/office/drawing/2014/main" id="{8A9C99E2-69C4-CB06-3872-2D090FC08DE6}"/>
              </a:ext>
            </a:extLst>
          </p:cNvPr>
          <p:cNvPicPr>
            <a:picLocks noChangeAspect="1"/>
          </p:cNvPicPr>
          <p:nvPr/>
        </p:nvPicPr>
        <p:blipFill>
          <a:blip r:embed="rId2"/>
          <a:stretch>
            <a:fillRect/>
          </a:stretch>
        </p:blipFill>
        <p:spPr>
          <a:xfrm>
            <a:off x="2342194" y="1089890"/>
            <a:ext cx="6981206" cy="3559748"/>
          </a:xfrm>
          <a:prstGeom prst="rect">
            <a:avLst/>
          </a:prstGeom>
        </p:spPr>
      </p:pic>
    </p:spTree>
    <p:extLst>
      <p:ext uri="{BB962C8B-B14F-4D97-AF65-F5344CB8AC3E}">
        <p14:creationId xmlns:p14="http://schemas.microsoft.com/office/powerpoint/2010/main" val="197211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1"/>
            <a:ext cx="9779183" cy="740434"/>
          </a:xfrm>
        </p:spPr>
        <p:txBody>
          <a:bodyPr/>
          <a:lstStyle/>
          <a:p>
            <a:r>
              <a:rPr lang="en-US" dirty="0"/>
              <a:t>Recently Viewed Clients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13</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434911" y="4966999"/>
            <a:ext cx="10038221" cy="923330"/>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To the left of the Notifications bell is a circular arrow icon used to track your recently viewed clients</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This is useful to quickly get to Client Records which you have used recently or go to often</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You can select any client from this dropdown to be linked directly to their client record</a:t>
            </a:r>
          </a:p>
        </p:txBody>
      </p:sp>
      <p:pic>
        <p:nvPicPr>
          <p:cNvPr id="8" name="Picture 7">
            <a:extLst>
              <a:ext uri="{FF2B5EF4-FFF2-40B4-BE49-F238E27FC236}">
                <a16:creationId xmlns:a16="http://schemas.microsoft.com/office/drawing/2014/main" id="{E7E7EEDB-8153-CA30-2009-4B4691F5BE5E}"/>
              </a:ext>
            </a:extLst>
          </p:cNvPr>
          <p:cNvPicPr>
            <a:picLocks noChangeAspect="1"/>
          </p:cNvPicPr>
          <p:nvPr/>
        </p:nvPicPr>
        <p:blipFill>
          <a:blip r:embed="rId2"/>
          <a:stretch>
            <a:fillRect/>
          </a:stretch>
        </p:blipFill>
        <p:spPr>
          <a:xfrm>
            <a:off x="2509856" y="1121435"/>
            <a:ext cx="5912830" cy="3845564"/>
          </a:xfrm>
          <a:prstGeom prst="rect">
            <a:avLst/>
          </a:prstGeom>
        </p:spPr>
      </p:pic>
    </p:spTree>
    <p:extLst>
      <p:ext uri="{BB962C8B-B14F-4D97-AF65-F5344CB8AC3E}">
        <p14:creationId xmlns:p14="http://schemas.microsoft.com/office/powerpoint/2010/main" val="58046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1"/>
            <a:ext cx="9779183" cy="740434"/>
          </a:xfrm>
        </p:spPr>
        <p:txBody>
          <a:bodyPr/>
          <a:lstStyle/>
          <a:p>
            <a:r>
              <a:rPr lang="en-US" dirty="0"/>
              <a:t>Household Summary</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14</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434911" y="4966999"/>
            <a:ext cx="10038221" cy="1200329"/>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In the client record you can click on the Household Summary Icon in the far left on the Client Record Header</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This can be used to easily see a summary of the clients in the household and easily navigate to the other clients record who are in the household</a:t>
            </a:r>
          </a:p>
        </p:txBody>
      </p:sp>
      <p:pic>
        <p:nvPicPr>
          <p:cNvPr id="6" name="Picture 5">
            <a:extLst>
              <a:ext uri="{FF2B5EF4-FFF2-40B4-BE49-F238E27FC236}">
                <a16:creationId xmlns:a16="http://schemas.microsoft.com/office/drawing/2014/main" id="{6FC4740C-6C26-3FC6-281C-27032123B436}"/>
              </a:ext>
            </a:extLst>
          </p:cNvPr>
          <p:cNvPicPr>
            <a:picLocks noChangeAspect="1"/>
          </p:cNvPicPr>
          <p:nvPr/>
        </p:nvPicPr>
        <p:blipFill>
          <a:blip r:embed="rId2"/>
          <a:stretch>
            <a:fillRect/>
          </a:stretch>
        </p:blipFill>
        <p:spPr>
          <a:xfrm>
            <a:off x="2546442" y="1121435"/>
            <a:ext cx="5753396" cy="3899100"/>
          </a:xfrm>
          <a:prstGeom prst="rect">
            <a:avLst/>
          </a:prstGeom>
        </p:spPr>
      </p:pic>
    </p:spTree>
    <p:extLst>
      <p:ext uri="{BB962C8B-B14F-4D97-AF65-F5344CB8AC3E}">
        <p14:creationId xmlns:p14="http://schemas.microsoft.com/office/powerpoint/2010/main" val="276635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1"/>
            <a:ext cx="9779183" cy="740434"/>
          </a:xfrm>
        </p:spPr>
        <p:txBody>
          <a:bodyPr/>
          <a:lstStyle/>
          <a:p>
            <a:r>
              <a:rPr lang="en-US" dirty="0"/>
              <a:t>Log Activity</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15</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486670" y="5477008"/>
            <a:ext cx="10038221" cy="369332"/>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The Log Activity shortcut is used to log an activity such as a phone call with the client</a:t>
            </a:r>
          </a:p>
        </p:txBody>
      </p:sp>
      <p:pic>
        <p:nvPicPr>
          <p:cNvPr id="8" name="Picture 7">
            <a:extLst>
              <a:ext uri="{FF2B5EF4-FFF2-40B4-BE49-F238E27FC236}">
                <a16:creationId xmlns:a16="http://schemas.microsoft.com/office/drawing/2014/main" id="{948E485B-A36C-6D51-2E68-4642AAB471CE}"/>
              </a:ext>
            </a:extLst>
          </p:cNvPr>
          <p:cNvPicPr>
            <a:picLocks noChangeAspect="1"/>
          </p:cNvPicPr>
          <p:nvPr/>
        </p:nvPicPr>
        <p:blipFill>
          <a:blip r:embed="rId2"/>
          <a:stretch>
            <a:fillRect/>
          </a:stretch>
        </p:blipFill>
        <p:spPr>
          <a:xfrm>
            <a:off x="2734574" y="993164"/>
            <a:ext cx="5031168" cy="4483844"/>
          </a:xfrm>
          <a:prstGeom prst="rect">
            <a:avLst/>
          </a:prstGeom>
        </p:spPr>
      </p:pic>
    </p:spTree>
    <p:extLst>
      <p:ext uri="{BB962C8B-B14F-4D97-AF65-F5344CB8AC3E}">
        <p14:creationId xmlns:p14="http://schemas.microsoft.com/office/powerpoint/2010/main" val="2003570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1"/>
            <a:ext cx="9779183" cy="740434"/>
          </a:xfrm>
        </p:spPr>
        <p:txBody>
          <a:bodyPr/>
          <a:lstStyle/>
          <a:p>
            <a:r>
              <a:rPr lang="en-US" dirty="0"/>
              <a:t>Schedule a Task</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16</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486670" y="5477008"/>
            <a:ext cx="10038221" cy="369332"/>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To the right of the log activity shortcut is the Schedule a Task button which can be used to create tasks</a:t>
            </a:r>
          </a:p>
        </p:txBody>
      </p:sp>
      <p:pic>
        <p:nvPicPr>
          <p:cNvPr id="6" name="Picture 5">
            <a:extLst>
              <a:ext uri="{FF2B5EF4-FFF2-40B4-BE49-F238E27FC236}">
                <a16:creationId xmlns:a16="http://schemas.microsoft.com/office/drawing/2014/main" id="{907EE226-9446-3424-DE9C-D69DFDC2C529}"/>
              </a:ext>
            </a:extLst>
          </p:cNvPr>
          <p:cNvPicPr>
            <a:picLocks noChangeAspect="1"/>
          </p:cNvPicPr>
          <p:nvPr/>
        </p:nvPicPr>
        <p:blipFill>
          <a:blip r:embed="rId2"/>
          <a:stretch>
            <a:fillRect/>
          </a:stretch>
        </p:blipFill>
        <p:spPr>
          <a:xfrm>
            <a:off x="3700152" y="1346496"/>
            <a:ext cx="3911801" cy="3905451"/>
          </a:xfrm>
          <a:prstGeom prst="rect">
            <a:avLst/>
          </a:prstGeom>
        </p:spPr>
      </p:pic>
    </p:spTree>
    <p:extLst>
      <p:ext uri="{BB962C8B-B14F-4D97-AF65-F5344CB8AC3E}">
        <p14:creationId xmlns:p14="http://schemas.microsoft.com/office/powerpoint/2010/main" val="261699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1"/>
            <a:ext cx="9779183" cy="740434"/>
          </a:xfrm>
        </p:spPr>
        <p:txBody>
          <a:bodyPr/>
          <a:lstStyle/>
          <a:p>
            <a:r>
              <a:rPr lang="en-US" dirty="0"/>
              <a:t>Phonebook</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17</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486670" y="5477008"/>
            <a:ext cx="10038221" cy="646331"/>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The phonebook shortcut will display the client's contact information as well as all of the contacts associated with the client such as a landlord or mental health care provider</a:t>
            </a:r>
          </a:p>
        </p:txBody>
      </p:sp>
      <p:pic>
        <p:nvPicPr>
          <p:cNvPr id="8" name="Picture 7">
            <a:extLst>
              <a:ext uri="{FF2B5EF4-FFF2-40B4-BE49-F238E27FC236}">
                <a16:creationId xmlns:a16="http://schemas.microsoft.com/office/drawing/2014/main" id="{3780B4AB-EB02-A060-DF56-FE8B113C0D97}"/>
              </a:ext>
            </a:extLst>
          </p:cNvPr>
          <p:cNvPicPr>
            <a:picLocks noChangeAspect="1"/>
          </p:cNvPicPr>
          <p:nvPr/>
        </p:nvPicPr>
        <p:blipFill>
          <a:blip r:embed="rId2"/>
          <a:stretch>
            <a:fillRect/>
          </a:stretch>
        </p:blipFill>
        <p:spPr>
          <a:xfrm>
            <a:off x="3712234" y="1178939"/>
            <a:ext cx="3939396" cy="4043064"/>
          </a:xfrm>
          <a:prstGeom prst="rect">
            <a:avLst/>
          </a:prstGeom>
        </p:spPr>
      </p:pic>
    </p:spTree>
    <p:extLst>
      <p:ext uri="{BB962C8B-B14F-4D97-AF65-F5344CB8AC3E}">
        <p14:creationId xmlns:p14="http://schemas.microsoft.com/office/powerpoint/2010/main" val="3290998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1"/>
            <a:ext cx="9779183" cy="740434"/>
          </a:xfrm>
        </p:spPr>
        <p:txBody>
          <a:bodyPr/>
          <a:lstStyle/>
          <a:p>
            <a:r>
              <a:rPr lang="en-US" dirty="0"/>
              <a:t>Phonebook</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18</a:t>
            </a:fld>
            <a:endParaRPr lang="en-US" dirty="0"/>
          </a:p>
        </p:txBody>
      </p:sp>
      <p:pic>
        <p:nvPicPr>
          <p:cNvPr id="6" name="Picture 5">
            <a:extLst>
              <a:ext uri="{FF2B5EF4-FFF2-40B4-BE49-F238E27FC236}">
                <a16:creationId xmlns:a16="http://schemas.microsoft.com/office/drawing/2014/main" id="{CD04D362-742E-BA64-B82A-B2B1DF925BDF}"/>
              </a:ext>
            </a:extLst>
          </p:cNvPr>
          <p:cNvPicPr>
            <a:picLocks noChangeAspect="1"/>
          </p:cNvPicPr>
          <p:nvPr/>
        </p:nvPicPr>
        <p:blipFill>
          <a:blip r:embed="rId2"/>
          <a:stretch>
            <a:fillRect/>
          </a:stretch>
        </p:blipFill>
        <p:spPr>
          <a:xfrm>
            <a:off x="3200401" y="969233"/>
            <a:ext cx="5791198" cy="4919534"/>
          </a:xfrm>
          <a:prstGeom prst="rect">
            <a:avLst/>
          </a:prstGeom>
        </p:spPr>
      </p:pic>
    </p:spTree>
    <p:extLst>
      <p:ext uri="{BB962C8B-B14F-4D97-AF65-F5344CB8AC3E}">
        <p14:creationId xmlns:p14="http://schemas.microsoft.com/office/powerpoint/2010/main" val="385111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1"/>
            <a:ext cx="9779183" cy="740434"/>
          </a:xfrm>
        </p:spPr>
        <p:txBody>
          <a:bodyPr/>
          <a:lstStyle/>
          <a:p>
            <a:r>
              <a:rPr lang="en-US" dirty="0"/>
              <a:t>Focus Areas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19</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486670" y="5477008"/>
            <a:ext cx="10038221" cy="646331"/>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Focus Areas shows domains in which the client could use attention determined by the evaluations completed for the client</a:t>
            </a:r>
          </a:p>
        </p:txBody>
      </p:sp>
      <p:pic>
        <p:nvPicPr>
          <p:cNvPr id="6" name="Picture 5">
            <a:extLst>
              <a:ext uri="{FF2B5EF4-FFF2-40B4-BE49-F238E27FC236}">
                <a16:creationId xmlns:a16="http://schemas.microsoft.com/office/drawing/2014/main" id="{22324E37-2917-FC93-404E-8D0CA291162B}"/>
              </a:ext>
            </a:extLst>
          </p:cNvPr>
          <p:cNvPicPr>
            <a:picLocks noChangeAspect="1"/>
          </p:cNvPicPr>
          <p:nvPr/>
        </p:nvPicPr>
        <p:blipFill>
          <a:blip r:embed="rId2"/>
          <a:stretch>
            <a:fillRect/>
          </a:stretch>
        </p:blipFill>
        <p:spPr>
          <a:xfrm>
            <a:off x="3588590" y="1121435"/>
            <a:ext cx="3675616" cy="3806628"/>
          </a:xfrm>
          <a:prstGeom prst="rect">
            <a:avLst/>
          </a:prstGeom>
        </p:spPr>
      </p:pic>
    </p:spTree>
    <p:extLst>
      <p:ext uri="{BB962C8B-B14F-4D97-AF65-F5344CB8AC3E}">
        <p14:creationId xmlns:p14="http://schemas.microsoft.com/office/powerpoint/2010/main" val="166144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r>
              <a:rPr lang="en-US" dirty="0"/>
              <a:t>Creating a Case Note</a:t>
            </a:r>
          </a:p>
          <a:p>
            <a:r>
              <a:rPr lang="en-US" dirty="0"/>
              <a:t>Client Notebook</a:t>
            </a:r>
          </a:p>
          <a:p>
            <a:r>
              <a:rPr lang="en-US" dirty="0"/>
              <a:t>Shortcut Buttons</a:t>
            </a:r>
          </a:p>
          <a:p>
            <a:endParaRPr lang="en-US" dirty="0"/>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a:xfrm>
            <a:off x="381000" y="6356350"/>
            <a:ext cx="2743200" cy="365125"/>
          </a:xfrm>
        </p:spPr>
        <p:txBody>
          <a:bodyPr/>
          <a:lstStyle/>
          <a:p>
            <a:fld id="{495D8227-9DE4-4D42-8C1B-E10C828BC634}" type="datetime1">
              <a:rPr lang="en-US" smtClean="0"/>
              <a:pPr/>
              <a:t>10/4/2024</a:t>
            </a:fld>
            <a:endParaRPr lang="en-US" dirty="0"/>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dirty="0"/>
              <a:t>Case Notes &amp; Shortcuts in CMS</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1"/>
            <a:ext cx="9779183" cy="740434"/>
          </a:xfrm>
        </p:spPr>
        <p:txBody>
          <a:bodyPr/>
          <a:lstStyle/>
          <a:p>
            <a:r>
              <a:rPr lang="en-US" dirty="0"/>
              <a:t>Focus Areas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20</a:t>
            </a:fld>
            <a:endParaRPr lang="en-US" dirty="0"/>
          </a:p>
        </p:txBody>
      </p:sp>
      <p:pic>
        <p:nvPicPr>
          <p:cNvPr id="8" name="Picture 7">
            <a:extLst>
              <a:ext uri="{FF2B5EF4-FFF2-40B4-BE49-F238E27FC236}">
                <a16:creationId xmlns:a16="http://schemas.microsoft.com/office/drawing/2014/main" id="{32C5D75F-7B0A-9C41-DEFC-08957D596DCA}"/>
              </a:ext>
            </a:extLst>
          </p:cNvPr>
          <p:cNvPicPr>
            <a:picLocks noChangeAspect="1"/>
          </p:cNvPicPr>
          <p:nvPr/>
        </p:nvPicPr>
        <p:blipFill>
          <a:blip r:embed="rId2"/>
          <a:stretch>
            <a:fillRect/>
          </a:stretch>
        </p:blipFill>
        <p:spPr>
          <a:xfrm>
            <a:off x="2619196" y="1114306"/>
            <a:ext cx="6953607" cy="4629388"/>
          </a:xfrm>
          <a:prstGeom prst="rect">
            <a:avLst/>
          </a:prstGeom>
        </p:spPr>
      </p:pic>
    </p:spTree>
    <p:extLst>
      <p:ext uri="{BB962C8B-B14F-4D97-AF65-F5344CB8AC3E}">
        <p14:creationId xmlns:p14="http://schemas.microsoft.com/office/powerpoint/2010/main" val="131347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1"/>
            <a:ext cx="9779183" cy="740434"/>
          </a:xfrm>
        </p:spPr>
        <p:txBody>
          <a:bodyPr/>
          <a:lstStyle/>
          <a:p>
            <a:r>
              <a:rPr lang="en-US" dirty="0"/>
              <a:t>Case Notes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21</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486670" y="5477008"/>
            <a:ext cx="10038221" cy="369332"/>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Case notes for the client can be added by clicking the Case Notes icon and clicking Add New Note</a:t>
            </a:r>
          </a:p>
        </p:txBody>
      </p:sp>
      <p:pic>
        <p:nvPicPr>
          <p:cNvPr id="4" name="Picture 3">
            <a:extLst>
              <a:ext uri="{FF2B5EF4-FFF2-40B4-BE49-F238E27FC236}">
                <a16:creationId xmlns:a16="http://schemas.microsoft.com/office/drawing/2014/main" id="{5FABEB17-4768-A324-E920-E5712745F6A8}"/>
              </a:ext>
            </a:extLst>
          </p:cNvPr>
          <p:cNvPicPr>
            <a:picLocks noChangeAspect="1"/>
          </p:cNvPicPr>
          <p:nvPr/>
        </p:nvPicPr>
        <p:blipFill>
          <a:blip r:embed="rId2"/>
          <a:stretch>
            <a:fillRect/>
          </a:stretch>
        </p:blipFill>
        <p:spPr>
          <a:xfrm>
            <a:off x="714294" y="1759789"/>
            <a:ext cx="10763412" cy="3338422"/>
          </a:xfrm>
          <a:prstGeom prst="rect">
            <a:avLst/>
          </a:prstGeom>
        </p:spPr>
      </p:pic>
    </p:spTree>
    <p:extLst>
      <p:ext uri="{BB962C8B-B14F-4D97-AF65-F5344CB8AC3E}">
        <p14:creationId xmlns:p14="http://schemas.microsoft.com/office/powerpoint/2010/main" val="2720427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a:t>Questions</a:t>
            </a:r>
          </a:p>
        </p:txBody>
      </p:sp>
    </p:spTree>
    <p:extLst>
      <p:ext uri="{BB962C8B-B14F-4D97-AF65-F5344CB8AC3E}">
        <p14:creationId xmlns:p14="http://schemas.microsoft.com/office/powerpoint/2010/main" val="92618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Creating a Case Note</a:t>
            </a:r>
          </a:p>
        </p:txBody>
      </p:sp>
    </p:spTree>
    <p:extLst>
      <p:ext uri="{BB962C8B-B14F-4D97-AF65-F5344CB8AC3E}">
        <p14:creationId xmlns:p14="http://schemas.microsoft.com/office/powerpoint/2010/main" val="68788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effectLst/>
                <a:latin typeface="Calibri" panose="020F0502020204030204" pitchFamily="34" charset="0"/>
              </a:rPr>
              <a:t>Creating a Case Note</a:t>
            </a:r>
            <a:endParaRPr lang="en-US" dirty="0"/>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4</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2893100"/>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Case notes for the client can be added from anywhere in the Client Record by clicking the Case Notes icon in the top right of the Client Record Header and clicking Add Client Note</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In the New Note Screen the date will be defaulted to today but can be changed.</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Select the Program the Case note is for</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Enter the note in the text box</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Tags can be used to organize case notes. </a:t>
            </a:r>
          </a:p>
          <a:p>
            <a:pPr marL="1143000" lvl="2" indent="-22860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To add a tag to your case note, click the Select Tag(s) area of the screen to view the list of available tags. Click on the tag to add it to your case note. </a:t>
            </a:r>
          </a:p>
          <a:p>
            <a:pPr marL="1143000" lvl="2" indent="-22860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Based on the tags that are associated with the note, you can filter client notes by tags within the Client Notebook. </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The Private checkbox will make the note only visible to users of the Program specified in the note</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Check the Alert box to make your case note an alert. By doing this, the case note will appear as an alert within the Client Notebook and appear with a red flag next to the name of the note.</a:t>
            </a:r>
          </a:p>
          <a:p>
            <a:pPr marL="285750"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By checking the "Private" box the Case note will only be visible to Users of the Program the Case Note is associated with</a:t>
            </a:r>
          </a:p>
        </p:txBody>
      </p:sp>
    </p:spTree>
    <p:extLst>
      <p:ext uri="{BB962C8B-B14F-4D97-AF65-F5344CB8AC3E}">
        <p14:creationId xmlns:p14="http://schemas.microsoft.com/office/powerpoint/2010/main" val="145868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5</a:t>
            </a:fld>
            <a:endParaRPr lang="en-US" dirty="0"/>
          </a:p>
        </p:txBody>
      </p:sp>
      <p:pic>
        <p:nvPicPr>
          <p:cNvPr id="9" name="Picture 8">
            <a:extLst>
              <a:ext uri="{FF2B5EF4-FFF2-40B4-BE49-F238E27FC236}">
                <a16:creationId xmlns:a16="http://schemas.microsoft.com/office/drawing/2014/main" id="{E4DA2FFA-13A6-B4F9-2B47-812B93C94448}"/>
              </a:ext>
            </a:extLst>
          </p:cNvPr>
          <p:cNvPicPr>
            <a:picLocks noChangeAspect="1"/>
          </p:cNvPicPr>
          <p:nvPr/>
        </p:nvPicPr>
        <p:blipFill>
          <a:blip r:embed="rId2"/>
          <a:stretch>
            <a:fillRect/>
          </a:stretch>
        </p:blipFill>
        <p:spPr>
          <a:xfrm>
            <a:off x="714294" y="1759789"/>
            <a:ext cx="10763412" cy="3338422"/>
          </a:xfrm>
          <a:prstGeom prst="rect">
            <a:avLst/>
          </a:prstGeom>
        </p:spPr>
      </p:pic>
    </p:spTree>
    <p:extLst>
      <p:ext uri="{BB962C8B-B14F-4D97-AF65-F5344CB8AC3E}">
        <p14:creationId xmlns:p14="http://schemas.microsoft.com/office/powerpoint/2010/main" val="123557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6</a:t>
            </a:fld>
            <a:endParaRPr lang="en-US" dirty="0"/>
          </a:p>
        </p:txBody>
      </p:sp>
      <p:pic>
        <p:nvPicPr>
          <p:cNvPr id="4" name="Picture 3">
            <a:extLst>
              <a:ext uri="{FF2B5EF4-FFF2-40B4-BE49-F238E27FC236}">
                <a16:creationId xmlns:a16="http://schemas.microsoft.com/office/drawing/2014/main" id="{B9B08CFB-0F82-5F40-0F08-48362F3138AD}"/>
              </a:ext>
            </a:extLst>
          </p:cNvPr>
          <p:cNvPicPr>
            <a:picLocks noChangeAspect="1"/>
          </p:cNvPicPr>
          <p:nvPr/>
        </p:nvPicPr>
        <p:blipFill>
          <a:blip r:embed="rId2"/>
          <a:stretch>
            <a:fillRect/>
          </a:stretch>
        </p:blipFill>
        <p:spPr>
          <a:xfrm>
            <a:off x="1717964" y="794850"/>
            <a:ext cx="8756072" cy="5268300"/>
          </a:xfrm>
          <a:prstGeom prst="rect">
            <a:avLst/>
          </a:prstGeom>
        </p:spPr>
      </p:pic>
    </p:spTree>
    <p:extLst>
      <p:ext uri="{BB962C8B-B14F-4D97-AF65-F5344CB8AC3E}">
        <p14:creationId xmlns:p14="http://schemas.microsoft.com/office/powerpoint/2010/main" val="383380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7</a:t>
            </a:fld>
            <a:endParaRPr lang="en-US" dirty="0"/>
          </a:p>
        </p:txBody>
      </p:sp>
      <p:pic>
        <p:nvPicPr>
          <p:cNvPr id="6" name="Picture 5">
            <a:extLst>
              <a:ext uri="{FF2B5EF4-FFF2-40B4-BE49-F238E27FC236}">
                <a16:creationId xmlns:a16="http://schemas.microsoft.com/office/drawing/2014/main" id="{AB5909F7-1B17-105F-329A-03564C579AB5}"/>
              </a:ext>
            </a:extLst>
          </p:cNvPr>
          <p:cNvPicPr>
            <a:picLocks noChangeAspect="1"/>
          </p:cNvPicPr>
          <p:nvPr/>
        </p:nvPicPr>
        <p:blipFill>
          <a:blip r:embed="rId2"/>
          <a:stretch>
            <a:fillRect/>
          </a:stretch>
        </p:blipFill>
        <p:spPr>
          <a:xfrm>
            <a:off x="1934529" y="1076036"/>
            <a:ext cx="8322942" cy="4705928"/>
          </a:xfrm>
          <a:prstGeom prst="rect">
            <a:avLst/>
          </a:prstGeom>
        </p:spPr>
      </p:pic>
    </p:spTree>
    <p:extLst>
      <p:ext uri="{BB962C8B-B14F-4D97-AF65-F5344CB8AC3E}">
        <p14:creationId xmlns:p14="http://schemas.microsoft.com/office/powerpoint/2010/main" val="238429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Client Notebook</a:t>
            </a:r>
          </a:p>
        </p:txBody>
      </p:sp>
    </p:spTree>
    <p:extLst>
      <p:ext uri="{BB962C8B-B14F-4D97-AF65-F5344CB8AC3E}">
        <p14:creationId xmlns:p14="http://schemas.microsoft.com/office/powerpoint/2010/main" val="344679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Client Notebook</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Case Notes &amp; Shortcuts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9</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3970318"/>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The Client notebook displays a list of all Case Notes for the client and their source</a:t>
            </a:r>
          </a:p>
          <a:p>
            <a:pPr marL="285750"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The list can be filtered by:</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Keyword</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Start Date</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End Date</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Alerts Only</a:t>
            </a:r>
          </a:p>
          <a:p>
            <a:pPr marL="285750"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To filter the Notebook, select the desired filters and click the Filter button. The table on the screen will filter accordingly. </a:t>
            </a:r>
          </a:p>
          <a:p>
            <a:pPr marL="285750"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To edit a note: </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Click on the Edit button under the Actions column</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The note selected will appear at the bottom of the notebook</a:t>
            </a:r>
          </a:p>
          <a:p>
            <a:pPr marL="742950" lvl="1" indent="-285750" rtl="0" fontAlgn="ctr">
              <a:spcBef>
                <a:spcPts val="0"/>
              </a:spcBef>
              <a:spcAft>
                <a:spcPts val="0"/>
              </a:spcAft>
              <a:buFont typeface="Courier New" panose="02070309020205020404" pitchFamily="49" charset="0"/>
              <a:buChar char="o"/>
            </a:pPr>
            <a:r>
              <a:rPr lang="en-US" sz="1400" dirty="0">
                <a:latin typeface="Calibri" panose="020F0502020204030204" pitchFamily="34" charset="0"/>
              </a:rPr>
              <a:t>M</a:t>
            </a:r>
            <a:r>
              <a:rPr lang="en-US" sz="1400" dirty="0">
                <a:effectLst/>
                <a:latin typeface="Calibri" panose="020F0502020204030204" pitchFamily="34" charset="0"/>
              </a:rPr>
              <a:t>ake any desired changes</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Click save</a:t>
            </a:r>
          </a:p>
          <a:p>
            <a:pPr marL="285750"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Notebook Buttons:</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Print - Clicking the Print button will generate a printable version of the filtered case notes.  </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Expand - Clicking expands all notes so each note record can be viewed in its entirety. Please note that you can click on an individual row to expand that row. </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Collapse - Clicking collapses all note records so they return to only being one line tall. Please note that you can click on an individual row to collapse that row. </a:t>
            </a:r>
          </a:p>
        </p:txBody>
      </p:sp>
    </p:spTree>
    <p:extLst>
      <p:ext uri="{BB962C8B-B14F-4D97-AF65-F5344CB8AC3E}">
        <p14:creationId xmlns:p14="http://schemas.microsoft.com/office/powerpoint/2010/main" val="2500938650"/>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{2AE44E4A-063F-4264-8198-BB7186E66C97}tf45331398_win32</Template>
  <TotalTime>4643</TotalTime>
  <Words>848</Words>
  <Application>Microsoft Office PowerPoint</Application>
  <PresentationFormat>Widescreen</PresentationFormat>
  <Paragraphs>112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Tenorite</vt:lpstr>
      <vt:lpstr>Office Theme</vt:lpstr>
      <vt:lpstr>Case Notes &amp; Shortcuts in CMS</vt:lpstr>
      <vt:lpstr>Agenda</vt:lpstr>
      <vt:lpstr>Creating a Case Note</vt:lpstr>
      <vt:lpstr>Creating a Case Note</vt:lpstr>
      <vt:lpstr>PowerPoint Presentation</vt:lpstr>
      <vt:lpstr>PowerPoint Presentation</vt:lpstr>
      <vt:lpstr>PowerPoint Presentation</vt:lpstr>
      <vt:lpstr>Client Notebook</vt:lpstr>
      <vt:lpstr>Client Notebook</vt:lpstr>
      <vt:lpstr>PowerPoint Presentation</vt:lpstr>
      <vt:lpstr>Shortcut Buttons</vt:lpstr>
      <vt:lpstr>Alerts (Notification Bell)</vt:lpstr>
      <vt:lpstr>Recently Viewed Clients</vt:lpstr>
      <vt:lpstr>Household Summary</vt:lpstr>
      <vt:lpstr>Log Activity</vt:lpstr>
      <vt:lpstr>Schedule a Task</vt:lpstr>
      <vt:lpstr>Phonebook</vt:lpstr>
      <vt:lpstr>Phonebook</vt:lpstr>
      <vt:lpstr>Focus Areas</vt:lpstr>
      <vt:lpstr>Focus Areas</vt:lpstr>
      <vt:lpstr>Case Notes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Referrals in CMS</dc:title>
  <dc:creator>Robert McCarthy</dc:creator>
  <cp:lastModifiedBy>Robert McCarthy</cp:lastModifiedBy>
  <cp:revision>23</cp:revision>
  <dcterms:created xsi:type="dcterms:W3CDTF">2023-07-20T12:07:28Z</dcterms:created>
  <dcterms:modified xsi:type="dcterms:W3CDTF">2024-10-04T15:08:41Z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