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7" r:id="rId6"/>
    <p:sldId id="302" r:id="rId7"/>
    <p:sldId id="284" r:id="rId8"/>
    <p:sldId id="313" r:id="rId9"/>
    <p:sldId id="314" r:id="rId10"/>
    <p:sldId id="315" r:id="rId11"/>
    <p:sldId id="316" r:id="rId12"/>
    <p:sldId id="317" r:id="rId13"/>
    <p:sldId id="318"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8E133-0F72-4FDE-8B12-B889659BA91B}" v="1" dt="2024-10-04T15:12:46.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p:normalViewPr>
  <p:slideViewPr>
    <p:cSldViewPr snapToGrid="0">
      <p:cViewPr varScale="1">
        <p:scale>
          <a:sx n="111" d="100"/>
          <a:sy n="111" d="100"/>
        </p:scale>
        <p:origin x="594" y="96"/>
      </p:cViewPr>
      <p:guideLst/>
    </p:cSldViewPr>
  </p:slideViewPr>
  <p:notesTextViewPr>
    <p:cViewPr>
      <p:scale>
        <a:sx n="3" d="2"/>
        <a:sy n="3" d="2"/>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10/4/2024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10/4/2024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10/4/2024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Evaluations in CMS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MOC Inc</a:t>
            </a:r>
          </a:p>
        </p:txBody>
      </p:sp>
      <p:pic>
        <p:nvPicPr>
          <p:cNvPr id="6" name="Picture 5" descr="A blue text on a black background&#10;&#10;Description automatically generated">
            <a:extLst>
              <a:ext uri="{FF2B5EF4-FFF2-40B4-BE49-F238E27FC236}">
                <a16:creationId xmlns:a16="http://schemas.microsoft.com/office/drawing/2014/main" id="{F0AE67B6-63EE-18C8-F05D-A86BEBD2D194}"/>
              </a:ext>
            </a:extLst>
          </p:cNvPr>
          <p:cNvPicPr>
            <a:picLocks noChangeAspect="1"/>
          </p:cNvPicPr>
          <p:nvPr/>
        </p:nvPicPr>
        <p:blipFill>
          <a:blip r:embed="rId2"/>
          <a:stretch>
            <a:fillRect/>
          </a:stretch>
        </p:blipFill>
        <p:spPr>
          <a:xfrm>
            <a:off x="3363897" y="462449"/>
            <a:ext cx="2704123" cy="862053"/>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Evaluations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8" name="TextBox 7">
            <a:extLst>
              <a:ext uri="{FF2B5EF4-FFF2-40B4-BE49-F238E27FC236}">
                <a16:creationId xmlns:a16="http://schemas.microsoft.com/office/drawing/2014/main" id="{F7B58471-DCE3-7C1F-A17D-7D3A52A26607}"/>
              </a:ext>
            </a:extLst>
          </p:cNvPr>
          <p:cNvSpPr txBox="1"/>
          <p:nvPr/>
        </p:nvSpPr>
        <p:spPr>
          <a:xfrm>
            <a:off x="1332675" y="4126983"/>
            <a:ext cx="9649462" cy="2123658"/>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Once you select “Evaluate” button, the assessment will populate. </a:t>
            </a:r>
          </a:p>
          <a:p>
            <a:pPr marL="742950" lvl="1" indent="-285750" fontAlgn="ctr">
              <a:buFont typeface="Arial" panose="020B0604020202020204" pitchFamily="34" charset="0"/>
              <a:buChar char="•"/>
            </a:pPr>
            <a:r>
              <a:rPr lang="en-US" sz="1200" dirty="0">
                <a:latin typeface="Calibri" panose="020F0502020204030204" pitchFamily="34" charset="0"/>
              </a:rPr>
              <a:t>If an evaluation has already been completed for the Client in the selected Domain &amp; Subdomain a pop up will ask “Are you sure?”  You can click “Yes.”</a:t>
            </a:r>
            <a:endParaRPr lang="en-US"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This will include a Case Note to be authored during the evaluation. This Case Note is automatically tagged with the assessment names for future reference.  </a:t>
            </a:r>
          </a:p>
          <a:p>
            <a:pPr marL="742950" lvl="1" indent="-285750" rtl="0" fontAlgn="ctr">
              <a:spcBef>
                <a:spcPts val="0"/>
              </a:spcBef>
              <a:spcAft>
                <a:spcPts val="0"/>
              </a:spcAft>
              <a:buFont typeface="Courier New" panose="02070309020205020404" pitchFamily="49" charset="0"/>
              <a:buChar char="o"/>
            </a:pPr>
            <a:r>
              <a:rPr lang="en-US" sz="1200" dirty="0">
                <a:effectLst/>
                <a:latin typeface="Calibri" panose="020F0502020204030204" pitchFamily="34" charset="0"/>
              </a:rPr>
              <a:t>Evaluation Case Notes:</a:t>
            </a:r>
          </a:p>
          <a:p>
            <a:pPr marL="1143000" lvl="2" indent="-22860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Within an evaluation, there is a Case Note section at the bottom of the screen. While completing an evaluation, you can write a narrative note that will stay at the bottom of the screen throughout the evaluation process. </a:t>
            </a:r>
          </a:p>
          <a:p>
            <a:pPr marL="1143000" lvl="2" indent="-22860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If the evaluation is saved in process, the case note will become available in the Client Notebook (button in the Client Header) for other users to see. While the evaluation is in process, you may still edit the case note. The case note will also become available in the Notebook when the evaluation is submitted, but it will no longer be editable after submission. </a:t>
            </a:r>
          </a:p>
        </p:txBody>
      </p:sp>
      <p:pic>
        <p:nvPicPr>
          <p:cNvPr id="11" name="Picture 10">
            <a:extLst>
              <a:ext uri="{FF2B5EF4-FFF2-40B4-BE49-F238E27FC236}">
                <a16:creationId xmlns:a16="http://schemas.microsoft.com/office/drawing/2014/main" id="{A92E6D5B-D5B2-3ADA-7641-1F32389A48D3}"/>
              </a:ext>
            </a:extLst>
          </p:cNvPr>
          <p:cNvPicPr>
            <a:picLocks noChangeAspect="1"/>
          </p:cNvPicPr>
          <p:nvPr/>
        </p:nvPicPr>
        <p:blipFill>
          <a:blip r:embed="rId2"/>
          <a:stretch>
            <a:fillRect/>
          </a:stretch>
        </p:blipFill>
        <p:spPr>
          <a:xfrm>
            <a:off x="3001294" y="381926"/>
            <a:ext cx="6312224" cy="3575234"/>
          </a:xfrm>
          <a:prstGeom prst="rect">
            <a:avLst/>
          </a:prstGeom>
        </p:spPr>
      </p:pic>
    </p:spTree>
    <p:extLst>
      <p:ext uri="{BB962C8B-B14F-4D97-AF65-F5344CB8AC3E}">
        <p14:creationId xmlns:p14="http://schemas.microsoft.com/office/powerpoint/2010/main" val="58984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Questions</a:t>
            </a:r>
          </a:p>
        </p:txBody>
      </p:sp>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Domains &amp; Subdomains</a:t>
            </a:r>
          </a:p>
          <a:p>
            <a:r>
              <a:rPr lang="en-US" dirty="0"/>
              <a:t>Evaluations to be Completed Table</a:t>
            </a:r>
          </a:p>
          <a:p>
            <a:r>
              <a:rPr lang="en-US" dirty="0"/>
              <a:t>Starting an Evaluation</a:t>
            </a:r>
          </a:p>
          <a:p>
            <a:r>
              <a:rPr lang="en-US" dirty="0"/>
              <a:t>Evaluation Screen Buttons</a:t>
            </a:r>
          </a:p>
          <a:p>
            <a:r>
              <a:rPr lang="en-US" dirty="0"/>
              <a:t>Focus Areas</a:t>
            </a:r>
          </a:p>
          <a:p>
            <a:r>
              <a:rPr lang="en-US" dirty="0"/>
              <a:t>History</a:t>
            </a:r>
          </a:p>
          <a:p>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10/4/2024</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Evaluations in CMS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Domains &amp; Subdomains</a:t>
            </a:r>
          </a:p>
        </p:txBody>
      </p:sp>
    </p:spTree>
    <p:extLst>
      <p:ext uri="{BB962C8B-B14F-4D97-AF65-F5344CB8AC3E}">
        <p14:creationId xmlns:p14="http://schemas.microsoft.com/office/powerpoint/2010/main" val="6878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Domains</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Evaluations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8" name="TextBox 7">
            <a:extLst>
              <a:ext uri="{FF2B5EF4-FFF2-40B4-BE49-F238E27FC236}">
                <a16:creationId xmlns:a16="http://schemas.microsoft.com/office/drawing/2014/main" id="{F7B58471-DCE3-7C1F-A17D-7D3A52A26607}"/>
              </a:ext>
            </a:extLst>
          </p:cNvPr>
          <p:cNvSpPr txBox="1"/>
          <p:nvPr/>
        </p:nvSpPr>
        <p:spPr>
          <a:xfrm>
            <a:off x="1231509" y="4692073"/>
            <a:ext cx="9649462" cy="954107"/>
          </a:xfrm>
          <a:prstGeom prst="rect">
            <a:avLst/>
          </a:prstGeom>
          <a:noFill/>
        </p:spPr>
        <p:txBody>
          <a:bodyPr wrap="square" rtlCol="0">
            <a:spAutoFit/>
          </a:bodyPr>
          <a:lstStyle/>
          <a:p>
            <a:pPr rtl="0" fontAlgn="ctr">
              <a:spcBef>
                <a:spcPts val="0"/>
              </a:spcBef>
              <a:spcAft>
                <a:spcPts val="0"/>
              </a:spcAft>
            </a:pPr>
            <a:r>
              <a:rPr lang="en-US" sz="1400" dirty="0">
                <a:effectLst/>
                <a:latin typeface="Calibri" panose="020F0502020204030204" pitchFamily="34" charset="0"/>
              </a:rPr>
              <a:t>Each horizontal section of the screen is called a Domain (e.g. Housing).</a:t>
            </a:r>
            <a:br>
              <a:rPr lang="en-US" sz="1400" dirty="0">
                <a:effectLst/>
                <a:latin typeface="Calibri" panose="020F0502020204030204" pitchFamily="34" charset="0"/>
              </a:rPr>
            </a:br>
            <a:endParaRPr lang="en-US" sz="1400" dirty="0">
              <a:effectLst/>
              <a:latin typeface="Calibri" panose="020F0502020204030204" pitchFamily="34" charset="0"/>
            </a:endParaRPr>
          </a:p>
          <a:p>
            <a:pPr marL="742950" lvl="1" indent="-285750" fontAlgn="ctr">
              <a:buFont typeface="Arial" panose="020B0604020202020204" pitchFamily="34" charset="0"/>
              <a:buChar char="•"/>
            </a:pPr>
            <a:r>
              <a:rPr lang="en-US" sz="1400" dirty="0">
                <a:effectLst/>
                <a:latin typeface="Calibri" panose="020F0502020204030204" pitchFamily="34" charset="0"/>
              </a:rPr>
              <a:t>You can click on the “</a:t>
            </a:r>
            <a:r>
              <a:rPr lang="en-US" sz="1400" dirty="0">
                <a:effectLst/>
                <a:latin typeface="Segoe UI Symbol" panose="020B0502040204020203" pitchFamily="34" charset="0"/>
              </a:rPr>
              <a:t>✓</a:t>
            </a:r>
            <a:r>
              <a:rPr lang="en-US" sz="1400" dirty="0">
                <a:effectLst/>
                <a:latin typeface="Calibri" panose="020F0502020204030204" pitchFamily="34" charset="0"/>
              </a:rPr>
              <a:t>” button to select all assessments within a Domain or click on the “X” button to deselect all assessments within a Domain.</a:t>
            </a:r>
          </a:p>
        </p:txBody>
      </p:sp>
      <p:pic>
        <p:nvPicPr>
          <p:cNvPr id="11" name="Picture 10">
            <a:extLst>
              <a:ext uri="{FF2B5EF4-FFF2-40B4-BE49-F238E27FC236}">
                <a16:creationId xmlns:a16="http://schemas.microsoft.com/office/drawing/2014/main" id="{B5604E60-E34C-BB64-2689-2DAD99BD4D33}"/>
              </a:ext>
            </a:extLst>
          </p:cNvPr>
          <p:cNvPicPr>
            <a:picLocks noChangeAspect="1"/>
          </p:cNvPicPr>
          <p:nvPr/>
        </p:nvPicPr>
        <p:blipFill>
          <a:blip r:embed="rId2"/>
          <a:stretch>
            <a:fillRect/>
          </a:stretch>
        </p:blipFill>
        <p:spPr>
          <a:xfrm>
            <a:off x="1167492" y="1367726"/>
            <a:ext cx="9857016" cy="3203530"/>
          </a:xfrm>
          <a:prstGeom prst="rect">
            <a:avLst/>
          </a:prstGeom>
        </p:spPr>
      </p:pic>
    </p:spTree>
    <p:extLst>
      <p:ext uri="{BB962C8B-B14F-4D97-AF65-F5344CB8AC3E}">
        <p14:creationId xmlns:p14="http://schemas.microsoft.com/office/powerpoint/2010/main" val="145868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Subdomains</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Evaluations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8" name="TextBox 7">
            <a:extLst>
              <a:ext uri="{FF2B5EF4-FFF2-40B4-BE49-F238E27FC236}">
                <a16:creationId xmlns:a16="http://schemas.microsoft.com/office/drawing/2014/main" id="{F7B58471-DCE3-7C1F-A17D-7D3A52A26607}"/>
              </a:ext>
            </a:extLst>
          </p:cNvPr>
          <p:cNvSpPr txBox="1"/>
          <p:nvPr/>
        </p:nvSpPr>
        <p:spPr>
          <a:xfrm>
            <a:off x="1231509" y="4873228"/>
            <a:ext cx="9649462" cy="1169551"/>
          </a:xfrm>
          <a:prstGeom prst="rect">
            <a:avLst/>
          </a:prstGeom>
          <a:noFill/>
        </p:spPr>
        <p:txBody>
          <a:bodyPr wrap="square" rtlCol="0">
            <a:spAutoFit/>
          </a:bodyPr>
          <a:lstStyle/>
          <a:p>
            <a:pPr rtl="0" fontAlgn="ctr">
              <a:spcBef>
                <a:spcPts val="0"/>
              </a:spcBef>
              <a:spcAft>
                <a:spcPts val="0"/>
              </a:spcAft>
            </a:pPr>
            <a:r>
              <a:rPr lang="en-US" sz="1400" dirty="0">
                <a:effectLst/>
                <a:latin typeface="Calibri" panose="020F0502020204030204" pitchFamily="34" charset="0"/>
              </a:rPr>
              <a:t>Subdomains are grouped within a Domain and represent the assessments within that Domain. Please note there is one subdomain in each of the different Domains.</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You can select the assessment to evaluate in the Select column to evaluate the assessment  </a:t>
            </a:r>
          </a:p>
          <a:p>
            <a:pPr marL="742950" lvl="1" indent="-285750" rtl="0" fontAlgn="ctr">
              <a:spcBef>
                <a:spcPts val="0"/>
              </a:spcBef>
              <a:spcAft>
                <a:spcPts val="0"/>
              </a:spcAft>
              <a:buFont typeface="Courier New" panose="02070309020205020404" pitchFamily="49" charset="0"/>
              <a:buChar char="o"/>
            </a:pPr>
            <a:r>
              <a:rPr lang="en-US" sz="1400" dirty="0">
                <a:effectLst/>
                <a:latin typeface="Calibri" panose="020F0502020204030204" pitchFamily="34" charset="0"/>
              </a:rPr>
              <a:t>You can click directly on the assessment/subdomain name to open that assessment. </a:t>
            </a:r>
          </a:p>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The Subdomains table also displays the last date each assessment was completed. </a:t>
            </a:r>
          </a:p>
        </p:txBody>
      </p:sp>
      <p:pic>
        <p:nvPicPr>
          <p:cNvPr id="6" name="Picture 5">
            <a:extLst>
              <a:ext uri="{FF2B5EF4-FFF2-40B4-BE49-F238E27FC236}">
                <a16:creationId xmlns:a16="http://schemas.microsoft.com/office/drawing/2014/main" id="{893FDDB6-CD11-4479-E5A5-9EAE01CD8313}"/>
              </a:ext>
            </a:extLst>
          </p:cNvPr>
          <p:cNvPicPr>
            <a:picLocks noChangeAspect="1"/>
          </p:cNvPicPr>
          <p:nvPr/>
        </p:nvPicPr>
        <p:blipFill>
          <a:blip r:embed="rId2"/>
          <a:stretch>
            <a:fillRect/>
          </a:stretch>
        </p:blipFill>
        <p:spPr>
          <a:xfrm>
            <a:off x="928392" y="1267385"/>
            <a:ext cx="10335216" cy="3424688"/>
          </a:xfrm>
          <a:prstGeom prst="rect">
            <a:avLst/>
          </a:prstGeom>
        </p:spPr>
      </p:pic>
    </p:spTree>
    <p:extLst>
      <p:ext uri="{BB962C8B-B14F-4D97-AF65-F5344CB8AC3E}">
        <p14:creationId xmlns:p14="http://schemas.microsoft.com/office/powerpoint/2010/main" val="190322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Evaluations to be Completed</a:t>
            </a:r>
          </a:p>
        </p:txBody>
      </p:sp>
    </p:spTree>
    <p:extLst>
      <p:ext uri="{BB962C8B-B14F-4D97-AF65-F5344CB8AC3E}">
        <p14:creationId xmlns:p14="http://schemas.microsoft.com/office/powerpoint/2010/main" val="207023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Evaluations to be Completed</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Evaluations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sp>
        <p:nvSpPr>
          <p:cNvPr id="8" name="TextBox 7">
            <a:extLst>
              <a:ext uri="{FF2B5EF4-FFF2-40B4-BE49-F238E27FC236}">
                <a16:creationId xmlns:a16="http://schemas.microsoft.com/office/drawing/2014/main" id="{F7B58471-DCE3-7C1F-A17D-7D3A52A26607}"/>
              </a:ext>
            </a:extLst>
          </p:cNvPr>
          <p:cNvSpPr txBox="1"/>
          <p:nvPr/>
        </p:nvSpPr>
        <p:spPr>
          <a:xfrm>
            <a:off x="1231509" y="4869936"/>
            <a:ext cx="9649462" cy="954107"/>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At the bottom of the screen below the Domains and Subdomains is the Evaluations to be Completed Table which shows all Evaluations currently in process.</a:t>
            </a:r>
          </a:p>
          <a:p>
            <a:pPr marL="285750" indent="-285750" rtl="0" fontAlgn="ctr">
              <a:spcBef>
                <a:spcPts val="0"/>
              </a:spcBef>
              <a:spcAft>
                <a:spcPts val="0"/>
              </a:spcAft>
              <a:buFont typeface="Arial" panose="020B0604020202020204" pitchFamily="34" charset="0"/>
              <a:buChar char="•"/>
            </a:pPr>
            <a:r>
              <a:rPr lang="en-US" sz="1400" dirty="0">
                <a:latin typeface="Calibri" panose="020F0502020204030204" pitchFamily="34" charset="0"/>
              </a:rPr>
              <a:t>You can continue an evaluation by clicking the “Evaluate” Button under the Actions column</a:t>
            </a:r>
            <a:endParaRPr lang="en-US" sz="1400" dirty="0">
              <a:effectLst/>
              <a:latin typeface="Calibri" panose="020F0502020204030204" pitchFamily="34" charset="0"/>
            </a:endParaRPr>
          </a:p>
          <a:p>
            <a:pPr rtl="0" fontAlgn="ctr">
              <a:spcBef>
                <a:spcPts val="0"/>
              </a:spcBef>
              <a:spcAft>
                <a:spcPts val="0"/>
              </a:spcAft>
            </a:pPr>
            <a:endParaRPr lang="en-US" sz="1400" dirty="0">
              <a:effectLst/>
              <a:latin typeface="Calibri" panose="020F0502020204030204" pitchFamily="34" charset="0"/>
            </a:endParaRPr>
          </a:p>
        </p:txBody>
      </p:sp>
      <p:pic>
        <p:nvPicPr>
          <p:cNvPr id="6" name="Picture 5">
            <a:extLst>
              <a:ext uri="{FF2B5EF4-FFF2-40B4-BE49-F238E27FC236}">
                <a16:creationId xmlns:a16="http://schemas.microsoft.com/office/drawing/2014/main" id="{AEEA28BA-6AE3-9FE2-A38A-7CDF61936D61}"/>
              </a:ext>
            </a:extLst>
          </p:cNvPr>
          <p:cNvPicPr>
            <a:picLocks noChangeAspect="1"/>
          </p:cNvPicPr>
          <p:nvPr/>
        </p:nvPicPr>
        <p:blipFill>
          <a:blip r:embed="rId2"/>
          <a:stretch>
            <a:fillRect/>
          </a:stretch>
        </p:blipFill>
        <p:spPr>
          <a:xfrm>
            <a:off x="870634" y="1664898"/>
            <a:ext cx="10371212" cy="2837408"/>
          </a:xfrm>
          <a:prstGeom prst="rect">
            <a:avLst/>
          </a:prstGeom>
        </p:spPr>
      </p:pic>
    </p:spTree>
    <p:extLst>
      <p:ext uri="{BB962C8B-B14F-4D97-AF65-F5344CB8AC3E}">
        <p14:creationId xmlns:p14="http://schemas.microsoft.com/office/powerpoint/2010/main" val="87381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Starting an Evaluation</a:t>
            </a:r>
          </a:p>
        </p:txBody>
      </p:sp>
    </p:spTree>
    <p:extLst>
      <p:ext uri="{BB962C8B-B14F-4D97-AF65-F5344CB8AC3E}">
        <p14:creationId xmlns:p14="http://schemas.microsoft.com/office/powerpoint/2010/main" val="324499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Starting an Evaluation</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Evaluations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8" name="TextBox 7">
            <a:extLst>
              <a:ext uri="{FF2B5EF4-FFF2-40B4-BE49-F238E27FC236}">
                <a16:creationId xmlns:a16="http://schemas.microsoft.com/office/drawing/2014/main" id="{F7B58471-DCE3-7C1F-A17D-7D3A52A26607}"/>
              </a:ext>
            </a:extLst>
          </p:cNvPr>
          <p:cNvSpPr txBox="1"/>
          <p:nvPr/>
        </p:nvSpPr>
        <p:spPr>
          <a:xfrm>
            <a:off x="1271269" y="4540468"/>
            <a:ext cx="9649462" cy="1815882"/>
          </a:xfrm>
          <a:prstGeom prst="rect">
            <a:avLst/>
          </a:prstGeom>
          <a:noFill/>
        </p:spPr>
        <p:txBody>
          <a:bodyPr wrap="square" rtlCol="0">
            <a:spAutoFit/>
          </a:bodyPr>
          <a:lstStyle/>
          <a:p>
            <a:pPr marL="342900" indent="-342900" rtl="0" fontAlgn="ctr">
              <a:spcBef>
                <a:spcPts val="0"/>
              </a:spcBef>
              <a:spcAft>
                <a:spcPts val="0"/>
              </a:spcAft>
              <a:buFont typeface="+mj-lt"/>
              <a:buAutoNum type="arabicPeriod"/>
            </a:pPr>
            <a:r>
              <a:rPr lang="en-US" sz="1400" dirty="0">
                <a:effectLst/>
                <a:latin typeface="Calibri" panose="020F0502020204030204" pitchFamily="34" charset="0"/>
              </a:rPr>
              <a:t>First select the assessment you wish to complete from the Domain and Subdomain accordingly.  It is possible to select and complete multiple assessments at the same time.</a:t>
            </a:r>
          </a:p>
          <a:p>
            <a:pPr marL="342900" indent="-342900" rtl="0" fontAlgn="ctr">
              <a:spcBef>
                <a:spcPts val="0"/>
              </a:spcBef>
              <a:spcAft>
                <a:spcPts val="0"/>
              </a:spcAft>
              <a:buFont typeface="+mj-lt"/>
              <a:buAutoNum type="arabicPeriod"/>
            </a:pPr>
            <a:r>
              <a:rPr lang="en-US" sz="1400" dirty="0">
                <a:effectLst/>
                <a:latin typeface="Calibri" panose="020F0502020204030204" pitchFamily="34" charset="0"/>
              </a:rPr>
              <a:t>The assessment will display in the “Evaluations to be Completed” table at the bottom of the screen with a status of Not Started. </a:t>
            </a:r>
          </a:p>
          <a:p>
            <a:pPr marL="342900" indent="-342900" rtl="0" fontAlgn="ctr">
              <a:spcBef>
                <a:spcPts val="0"/>
              </a:spcBef>
              <a:spcAft>
                <a:spcPts val="0"/>
              </a:spcAft>
              <a:buFont typeface="+mj-lt"/>
              <a:buAutoNum type="arabicPeriod"/>
            </a:pPr>
            <a:r>
              <a:rPr lang="en-US" sz="1400" dirty="0">
                <a:effectLst/>
                <a:latin typeface="Calibri" panose="020F0502020204030204" pitchFamily="34" charset="0"/>
              </a:rPr>
              <a:t>Conduct the assessment by clicking the Evaluate button in the table or at the top of the screen.</a:t>
            </a:r>
          </a:p>
          <a:p>
            <a:pPr marL="342900" indent="-342900" rtl="0" fontAlgn="ctr">
              <a:spcBef>
                <a:spcPts val="0"/>
              </a:spcBef>
              <a:spcAft>
                <a:spcPts val="0"/>
              </a:spcAft>
              <a:buFont typeface="+mj-lt"/>
              <a:buAutoNum type="arabicPeriod"/>
            </a:pPr>
            <a:r>
              <a:rPr lang="en-US" sz="1400" dirty="0">
                <a:effectLst/>
                <a:latin typeface="Calibri" panose="020F0502020204030204" pitchFamily="34" charset="0"/>
              </a:rPr>
              <a:t>If you wish to save this assessment and return later to complete them, click the Save in Process button. The status will change to In Process on the table, and you can continue the assessments at any time.  You can view all assessments which have been saved in process in the Evaluations to be Completed table.  </a:t>
            </a:r>
          </a:p>
        </p:txBody>
      </p:sp>
      <p:pic>
        <p:nvPicPr>
          <p:cNvPr id="9" name="Picture 8">
            <a:extLst>
              <a:ext uri="{FF2B5EF4-FFF2-40B4-BE49-F238E27FC236}">
                <a16:creationId xmlns:a16="http://schemas.microsoft.com/office/drawing/2014/main" id="{9E467736-8B0F-AD66-0439-AC060B9CCE65}"/>
              </a:ext>
            </a:extLst>
          </p:cNvPr>
          <p:cNvPicPr>
            <a:picLocks noChangeAspect="1"/>
          </p:cNvPicPr>
          <p:nvPr/>
        </p:nvPicPr>
        <p:blipFill>
          <a:blip r:embed="rId2"/>
          <a:stretch>
            <a:fillRect/>
          </a:stretch>
        </p:blipFill>
        <p:spPr>
          <a:xfrm>
            <a:off x="963570" y="1392189"/>
            <a:ext cx="9857016" cy="2607848"/>
          </a:xfrm>
          <a:prstGeom prst="rect">
            <a:avLst/>
          </a:prstGeom>
        </p:spPr>
      </p:pic>
    </p:spTree>
    <p:extLst>
      <p:ext uri="{BB962C8B-B14F-4D97-AF65-F5344CB8AC3E}">
        <p14:creationId xmlns:p14="http://schemas.microsoft.com/office/powerpoint/2010/main" val="1775789622"/>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{2AE44E4A-063F-4264-8198-BB7186E66C97}tf45331398_win32</Template>
  <TotalTime>2959</TotalTime>
  <Words>560</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Segoe UI Symbol</vt:lpstr>
      <vt:lpstr>Tenorite</vt:lpstr>
      <vt:lpstr>Office Theme</vt:lpstr>
      <vt:lpstr>Evaluations in CMS</vt:lpstr>
      <vt:lpstr>Agenda</vt:lpstr>
      <vt:lpstr>Domains &amp; Subdomains</vt:lpstr>
      <vt:lpstr>Domains</vt:lpstr>
      <vt:lpstr>Subdomains</vt:lpstr>
      <vt:lpstr>Evaluations to be Completed</vt:lpstr>
      <vt:lpstr>Evaluations to be Completed</vt:lpstr>
      <vt:lpstr>Starting an Evaluation</vt:lpstr>
      <vt:lpstr>Starting an Evaluation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in CMS</dc:title>
  <dc:creator>Robert McCarthy</dc:creator>
  <cp:lastModifiedBy>Robert McCarthy</cp:lastModifiedBy>
  <cp:revision>23</cp:revision>
  <dcterms:created xsi:type="dcterms:W3CDTF">2023-07-20T12:07:28Z</dcterms:created>
  <dcterms:modified xsi:type="dcterms:W3CDTF">2024-10-04T15:29:34Z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