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6" r:id="rId5"/>
    <p:sldId id="257" r:id="rId6"/>
    <p:sldId id="259" r:id="rId7"/>
    <p:sldId id="277" r:id="rId8"/>
    <p:sldId id="284" r:id="rId9"/>
    <p:sldId id="285" r:id="rId10"/>
    <p:sldId id="261" r:id="rId11"/>
    <p:sldId id="286" r:id="rId12"/>
    <p:sldId id="287" r:id="rId13"/>
    <p:sldId id="288" r:id="rId14"/>
    <p:sldId id="289"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6" r:id="rId29"/>
    <p:sldId id="305" r:id="rId30"/>
    <p:sldId id="307" r:id="rId31"/>
    <p:sldId id="304" r:id="rId32"/>
    <p:sldId id="27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18"/>
  </p:normalViewPr>
  <p:slideViewPr>
    <p:cSldViewPr snapToGrid="0">
      <p:cViewPr varScale="1">
        <p:scale>
          <a:sx n="111" d="100"/>
          <a:sy n="111" d="100"/>
        </p:scale>
        <p:origin x="594" y="96"/>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10/4/2024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10/4/2024</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10/4/2024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10/4/2024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10/4/2024</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10/4/2024</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1122363"/>
            <a:ext cx="7096933" cy="2387600"/>
          </a:xfrm>
        </p:spPr>
        <p:txBody>
          <a:bodyPr/>
          <a:lstStyle/>
          <a:p>
            <a:r>
              <a:rPr lang="en-US" dirty="0"/>
              <a:t>Reports</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3602038"/>
            <a:ext cx="9500507" cy="806675"/>
          </a:xfrm>
        </p:spPr>
        <p:txBody>
          <a:bodyPr/>
          <a:lstStyle/>
          <a:p>
            <a:endParaRPr lang="en-US" dirty="0"/>
          </a:p>
        </p:txBody>
      </p:sp>
      <p:pic>
        <p:nvPicPr>
          <p:cNvPr id="5" name="Picture 4" descr="A blue text on a black background&#10;&#10;Description automatically generated">
            <a:extLst>
              <a:ext uri="{FF2B5EF4-FFF2-40B4-BE49-F238E27FC236}">
                <a16:creationId xmlns:a16="http://schemas.microsoft.com/office/drawing/2014/main" id="{469FB346-2555-77A5-2AF4-6F990F7D522D}"/>
              </a:ext>
            </a:extLst>
          </p:cNvPr>
          <p:cNvPicPr>
            <a:picLocks noChangeAspect="1"/>
          </p:cNvPicPr>
          <p:nvPr/>
        </p:nvPicPr>
        <p:blipFill>
          <a:blip r:embed="rId2"/>
          <a:stretch>
            <a:fillRect/>
          </a:stretch>
        </p:blipFill>
        <p:spPr>
          <a:xfrm>
            <a:off x="3191773" y="638205"/>
            <a:ext cx="3037450" cy="968315"/>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r>
              <a:rPr lang="en-US" dirty="0"/>
              <a:t>9/14/2023</a:t>
            </a:r>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Reports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10</a:t>
            </a:fld>
            <a:endParaRPr lang="en-US" dirty="0"/>
          </a:p>
        </p:txBody>
      </p:sp>
      <p:sp>
        <p:nvSpPr>
          <p:cNvPr id="2" name="TextBox 1">
            <a:extLst>
              <a:ext uri="{FF2B5EF4-FFF2-40B4-BE49-F238E27FC236}">
                <a16:creationId xmlns:a16="http://schemas.microsoft.com/office/drawing/2014/main" id="{2AC4EBDB-69FE-0218-461A-703004D192B8}"/>
              </a:ext>
            </a:extLst>
          </p:cNvPr>
          <p:cNvSpPr txBox="1"/>
          <p:nvPr/>
        </p:nvSpPr>
        <p:spPr>
          <a:xfrm>
            <a:off x="1231509" y="5251373"/>
            <a:ext cx="10826151" cy="646331"/>
          </a:xfrm>
          <a:prstGeom prst="rect">
            <a:avLst/>
          </a:prstGeom>
          <a:noFill/>
        </p:spPr>
        <p:txBody>
          <a:bodyPr wrap="square" rtlCol="0">
            <a:spAutoFit/>
          </a:bodyPr>
          <a:lstStyle/>
          <a:p>
            <a:pPr marL="342900" indent="-342900">
              <a:buFont typeface="+mj-lt"/>
              <a:buAutoNum type="arabicPeriod"/>
            </a:pPr>
            <a:r>
              <a:rPr lang="en-US" dirty="0"/>
              <a:t>highlight the first row of data and click Data -&gt; Filter</a:t>
            </a:r>
          </a:p>
          <a:p>
            <a:pPr marL="342900" indent="-342900">
              <a:buFont typeface="+mj-lt"/>
              <a:buAutoNum type="arabicPeriod"/>
            </a:pPr>
            <a:r>
              <a:rPr lang="en-US" dirty="0"/>
              <a:t>Highlight the first row of data and click View </a:t>
            </a:r>
            <a:r>
              <a:rPr lang="en-US" dirty="0">
                <a:sym typeface="Wingdings" panose="05000000000000000000" pitchFamily="2" charset="2"/>
              </a:rPr>
              <a:t> Freeze Panes  Freeze Top Row Only</a:t>
            </a:r>
            <a:r>
              <a:rPr lang="en-US" dirty="0"/>
              <a:t> </a:t>
            </a:r>
          </a:p>
        </p:txBody>
      </p:sp>
      <p:sp>
        <p:nvSpPr>
          <p:cNvPr id="10" name="Title 1">
            <a:extLst>
              <a:ext uri="{FF2B5EF4-FFF2-40B4-BE49-F238E27FC236}">
                <a16:creationId xmlns:a16="http://schemas.microsoft.com/office/drawing/2014/main" id="{29C78DDD-B1EB-259E-6019-9B782E8F2F9B}"/>
              </a:ext>
            </a:extLst>
          </p:cNvPr>
          <p:cNvSpPr>
            <a:spLocks noGrp="1"/>
          </p:cNvSpPr>
          <p:nvPr>
            <p:ph type="title"/>
          </p:nvPr>
        </p:nvSpPr>
        <p:spPr>
          <a:xfrm>
            <a:off x="815762" y="536276"/>
            <a:ext cx="9779183" cy="773156"/>
          </a:xfrm>
        </p:spPr>
        <p:txBody>
          <a:bodyPr/>
          <a:lstStyle/>
          <a:p>
            <a:r>
              <a:rPr lang="en-US" dirty="0"/>
              <a:t>Client Detail</a:t>
            </a:r>
          </a:p>
        </p:txBody>
      </p:sp>
      <p:pic>
        <p:nvPicPr>
          <p:cNvPr id="6" name="Picture 5">
            <a:extLst>
              <a:ext uri="{FF2B5EF4-FFF2-40B4-BE49-F238E27FC236}">
                <a16:creationId xmlns:a16="http://schemas.microsoft.com/office/drawing/2014/main" id="{9E8423EA-7AD4-A2E2-2D81-BDE1AA075CE0}"/>
              </a:ext>
            </a:extLst>
          </p:cNvPr>
          <p:cNvPicPr>
            <a:picLocks noChangeAspect="1"/>
          </p:cNvPicPr>
          <p:nvPr/>
        </p:nvPicPr>
        <p:blipFill>
          <a:blip r:embed="rId2"/>
          <a:stretch>
            <a:fillRect/>
          </a:stretch>
        </p:blipFill>
        <p:spPr>
          <a:xfrm>
            <a:off x="1041026" y="1419517"/>
            <a:ext cx="9868407" cy="1847945"/>
          </a:xfrm>
          <a:prstGeom prst="rect">
            <a:avLst/>
          </a:prstGeom>
        </p:spPr>
      </p:pic>
      <p:pic>
        <p:nvPicPr>
          <p:cNvPr id="9" name="Picture 8">
            <a:extLst>
              <a:ext uri="{FF2B5EF4-FFF2-40B4-BE49-F238E27FC236}">
                <a16:creationId xmlns:a16="http://schemas.microsoft.com/office/drawing/2014/main" id="{5E1B0D64-ADE9-9BAB-E2D7-DEB5D34CEB96}"/>
              </a:ext>
            </a:extLst>
          </p:cNvPr>
          <p:cNvPicPr>
            <a:picLocks noChangeAspect="1"/>
          </p:cNvPicPr>
          <p:nvPr/>
        </p:nvPicPr>
        <p:blipFill>
          <a:blip r:embed="rId3"/>
          <a:stretch>
            <a:fillRect/>
          </a:stretch>
        </p:blipFill>
        <p:spPr>
          <a:xfrm>
            <a:off x="1041026" y="3429000"/>
            <a:ext cx="9925560" cy="1657435"/>
          </a:xfrm>
          <a:prstGeom prst="rect">
            <a:avLst/>
          </a:prstGeom>
        </p:spPr>
      </p:pic>
    </p:spTree>
    <p:extLst>
      <p:ext uri="{BB962C8B-B14F-4D97-AF65-F5344CB8AC3E}">
        <p14:creationId xmlns:p14="http://schemas.microsoft.com/office/powerpoint/2010/main" val="3632128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9" y="1930668"/>
            <a:ext cx="6245912" cy="2387600"/>
          </a:xfrm>
        </p:spPr>
        <p:txBody>
          <a:bodyPr/>
          <a:lstStyle/>
          <a:p>
            <a:r>
              <a:rPr lang="en-US" dirty="0"/>
              <a:t>Program Summary Report</a:t>
            </a:r>
          </a:p>
        </p:txBody>
      </p:sp>
    </p:spTree>
    <p:extLst>
      <p:ext uri="{BB962C8B-B14F-4D97-AF65-F5344CB8AC3E}">
        <p14:creationId xmlns:p14="http://schemas.microsoft.com/office/powerpoint/2010/main" val="3653285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Reports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12</a:t>
            </a:fld>
            <a:endParaRPr lang="en-US" dirty="0"/>
          </a:p>
        </p:txBody>
      </p:sp>
      <p:sp>
        <p:nvSpPr>
          <p:cNvPr id="2" name="TextBox 1">
            <a:extLst>
              <a:ext uri="{FF2B5EF4-FFF2-40B4-BE49-F238E27FC236}">
                <a16:creationId xmlns:a16="http://schemas.microsoft.com/office/drawing/2014/main" id="{2AC4EBDB-69FE-0218-461A-703004D192B8}"/>
              </a:ext>
            </a:extLst>
          </p:cNvPr>
          <p:cNvSpPr txBox="1"/>
          <p:nvPr/>
        </p:nvSpPr>
        <p:spPr>
          <a:xfrm>
            <a:off x="984848" y="4739197"/>
            <a:ext cx="10826151" cy="923330"/>
          </a:xfrm>
          <a:prstGeom prst="rect">
            <a:avLst/>
          </a:prstGeom>
          <a:noFill/>
        </p:spPr>
        <p:txBody>
          <a:bodyPr wrap="square" rtlCol="0">
            <a:spAutoFit/>
          </a:bodyPr>
          <a:lstStyle/>
          <a:p>
            <a:r>
              <a:rPr lang="en-US" sz="1800" dirty="0">
                <a:effectLst/>
                <a:latin typeface="Calibri" panose="020F0502020204030204" pitchFamily="34" charset="0"/>
              </a:rPr>
              <a:t>An output of the clients that have an active program enrollment, program referral or both within the reporting time. Clients viewed are limited by the permission of the user running the report, these permissions include specific client-based security and the programs assigned to the user.</a:t>
            </a:r>
            <a:endParaRPr lang="en-US" dirty="0"/>
          </a:p>
        </p:txBody>
      </p:sp>
      <p:sp>
        <p:nvSpPr>
          <p:cNvPr id="10" name="Title 1">
            <a:extLst>
              <a:ext uri="{FF2B5EF4-FFF2-40B4-BE49-F238E27FC236}">
                <a16:creationId xmlns:a16="http://schemas.microsoft.com/office/drawing/2014/main" id="{29C78DDD-B1EB-259E-6019-9B782E8F2F9B}"/>
              </a:ext>
            </a:extLst>
          </p:cNvPr>
          <p:cNvSpPr>
            <a:spLocks noGrp="1"/>
          </p:cNvSpPr>
          <p:nvPr>
            <p:ph type="title"/>
          </p:nvPr>
        </p:nvSpPr>
        <p:spPr>
          <a:xfrm>
            <a:off x="815762" y="536276"/>
            <a:ext cx="9779183" cy="773156"/>
          </a:xfrm>
        </p:spPr>
        <p:txBody>
          <a:bodyPr/>
          <a:lstStyle/>
          <a:p>
            <a:r>
              <a:rPr lang="en-US" dirty="0"/>
              <a:t>Program Summary Report</a:t>
            </a:r>
          </a:p>
        </p:txBody>
      </p:sp>
      <p:pic>
        <p:nvPicPr>
          <p:cNvPr id="6" name="Picture 5">
            <a:extLst>
              <a:ext uri="{FF2B5EF4-FFF2-40B4-BE49-F238E27FC236}">
                <a16:creationId xmlns:a16="http://schemas.microsoft.com/office/drawing/2014/main" id="{89B9603A-5563-2BA5-8819-F772A84B9500}"/>
              </a:ext>
            </a:extLst>
          </p:cNvPr>
          <p:cNvPicPr>
            <a:picLocks noChangeAspect="1"/>
          </p:cNvPicPr>
          <p:nvPr/>
        </p:nvPicPr>
        <p:blipFill>
          <a:blip r:embed="rId2"/>
          <a:stretch>
            <a:fillRect/>
          </a:stretch>
        </p:blipFill>
        <p:spPr>
          <a:xfrm>
            <a:off x="1431986" y="1617302"/>
            <a:ext cx="9328028" cy="2428072"/>
          </a:xfrm>
          <a:prstGeom prst="rect">
            <a:avLst/>
          </a:prstGeom>
        </p:spPr>
      </p:pic>
    </p:spTree>
    <p:extLst>
      <p:ext uri="{BB962C8B-B14F-4D97-AF65-F5344CB8AC3E}">
        <p14:creationId xmlns:p14="http://schemas.microsoft.com/office/powerpoint/2010/main" val="3311811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Report Parameters</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Reports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13</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167492" y="1832035"/>
            <a:ext cx="10038221" cy="1477328"/>
          </a:xfrm>
          <a:prstGeom prst="rect">
            <a:avLst/>
          </a:prstGeom>
          <a:noFill/>
        </p:spPr>
        <p:txBody>
          <a:bodyPr wrap="square" rtlCol="0">
            <a:spAutoFit/>
          </a:bodyPr>
          <a:lstStyle/>
          <a:p>
            <a:pPr rtl="0" fontAlgn="ctr">
              <a:spcBef>
                <a:spcPts val="0"/>
              </a:spcBef>
              <a:spcAft>
                <a:spcPts val="0"/>
              </a:spcAft>
              <a:buFont typeface="+mj-lt"/>
              <a:buAutoNum type="arabicPeriod"/>
            </a:pPr>
            <a:r>
              <a:rPr lang="en-US" sz="1800" b="0" i="0" dirty="0">
                <a:effectLst/>
                <a:latin typeface="Calibri" panose="020F0502020204030204" pitchFamily="34" charset="0"/>
              </a:rPr>
              <a:t>Program or Referral</a:t>
            </a:r>
          </a:p>
          <a:p>
            <a:pPr rtl="0" fontAlgn="ctr">
              <a:spcBef>
                <a:spcPts val="0"/>
              </a:spcBef>
              <a:spcAft>
                <a:spcPts val="0"/>
              </a:spcAft>
              <a:buFont typeface="+mj-lt"/>
              <a:buAutoNum type="arabicPeriod"/>
            </a:pPr>
            <a:r>
              <a:rPr lang="en-US" sz="1800" b="0" i="0" dirty="0">
                <a:effectLst/>
                <a:latin typeface="Calibri" panose="020F0502020204030204" pitchFamily="34" charset="0"/>
              </a:rPr>
              <a:t>Program</a:t>
            </a:r>
          </a:p>
          <a:p>
            <a:pPr rtl="0" fontAlgn="ctr">
              <a:spcBef>
                <a:spcPts val="0"/>
              </a:spcBef>
              <a:spcAft>
                <a:spcPts val="0"/>
              </a:spcAft>
              <a:buFont typeface="+mj-lt"/>
              <a:buAutoNum type="arabicPeriod"/>
            </a:pPr>
            <a:r>
              <a:rPr lang="en-US" sz="1800" b="0" i="0" dirty="0">
                <a:effectLst/>
                <a:latin typeface="Calibri" panose="020F0502020204030204" pitchFamily="34" charset="0"/>
              </a:rPr>
              <a:t>Program Owner</a:t>
            </a:r>
          </a:p>
          <a:p>
            <a:pPr rtl="0" fontAlgn="ctr">
              <a:spcBef>
                <a:spcPts val="0"/>
              </a:spcBef>
              <a:spcAft>
                <a:spcPts val="0"/>
              </a:spcAft>
              <a:buFont typeface="+mj-lt"/>
              <a:buAutoNum type="arabicPeriod"/>
            </a:pPr>
            <a:r>
              <a:rPr lang="en-US" sz="1800" b="0" i="0" dirty="0">
                <a:effectLst/>
                <a:latin typeface="Calibri" panose="020F0502020204030204" pitchFamily="34" charset="0"/>
              </a:rPr>
              <a:t>Start Date</a:t>
            </a:r>
          </a:p>
          <a:p>
            <a:pPr rtl="0" fontAlgn="ctr">
              <a:spcBef>
                <a:spcPts val="0"/>
              </a:spcBef>
              <a:spcAft>
                <a:spcPts val="0"/>
              </a:spcAft>
              <a:buFont typeface="+mj-lt"/>
              <a:buAutoNum type="arabicPeriod"/>
            </a:pPr>
            <a:r>
              <a:rPr lang="en-US" sz="1800" b="0" i="0" dirty="0">
                <a:effectLst/>
                <a:latin typeface="Calibri" panose="020F0502020204030204" pitchFamily="34" charset="0"/>
              </a:rPr>
              <a:t>End Date</a:t>
            </a:r>
          </a:p>
        </p:txBody>
      </p:sp>
    </p:spTree>
    <p:extLst>
      <p:ext uri="{BB962C8B-B14F-4D97-AF65-F5344CB8AC3E}">
        <p14:creationId xmlns:p14="http://schemas.microsoft.com/office/powerpoint/2010/main" val="2040043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9" y="1930668"/>
            <a:ext cx="6245912" cy="2387600"/>
          </a:xfrm>
        </p:spPr>
        <p:txBody>
          <a:bodyPr/>
          <a:lstStyle/>
          <a:p>
            <a:r>
              <a:rPr lang="en-US" dirty="0"/>
              <a:t>Client Service Delivery Report</a:t>
            </a:r>
          </a:p>
        </p:txBody>
      </p:sp>
    </p:spTree>
    <p:extLst>
      <p:ext uri="{BB962C8B-B14F-4D97-AF65-F5344CB8AC3E}">
        <p14:creationId xmlns:p14="http://schemas.microsoft.com/office/powerpoint/2010/main" val="712268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Reports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15</a:t>
            </a:fld>
            <a:endParaRPr lang="en-US" dirty="0"/>
          </a:p>
        </p:txBody>
      </p:sp>
      <p:sp>
        <p:nvSpPr>
          <p:cNvPr id="2" name="TextBox 1">
            <a:extLst>
              <a:ext uri="{FF2B5EF4-FFF2-40B4-BE49-F238E27FC236}">
                <a16:creationId xmlns:a16="http://schemas.microsoft.com/office/drawing/2014/main" id="{2AC4EBDB-69FE-0218-461A-703004D192B8}"/>
              </a:ext>
            </a:extLst>
          </p:cNvPr>
          <p:cNvSpPr txBox="1"/>
          <p:nvPr/>
        </p:nvSpPr>
        <p:spPr>
          <a:xfrm>
            <a:off x="984848" y="4739197"/>
            <a:ext cx="10826151" cy="923330"/>
          </a:xfrm>
          <a:prstGeom prst="rect">
            <a:avLst/>
          </a:prstGeom>
          <a:noFill/>
        </p:spPr>
        <p:txBody>
          <a:bodyPr wrap="square" rtlCol="0">
            <a:spAutoFit/>
          </a:bodyPr>
          <a:lstStyle/>
          <a:p>
            <a:r>
              <a:rPr lang="en-US" b="0" i="0" dirty="0">
                <a:solidFill>
                  <a:srgbClr val="000000"/>
                </a:solidFill>
                <a:effectLst/>
                <a:latin typeface="Poppins" panose="00000500000000000000" pitchFamily="2" charset="0"/>
              </a:rPr>
              <a:t>A detailed output of client services within the reporting time period and their associated target/actual outcomes and completion dates. This report also includes the staff member and program responsible for providing each intervention to the client.</a:t>
            </a:r>
            <a:endParaRPr lang="en-US" dirty="0"/>
          </a:p>
        </p:txBody>
      </p:sp>
      <p:sp>
        <p:nvSpPr>
          <p:cNvPr id="10" name="Title 1">
            <a:extLst>
              <a:ext uri="{FF2B5EF4-FFF2-40B4-BE49-F238E27FC236}">
                <a16:creationId xmlns:a16="http://schemas.microsoft.com/office/drawing/2014/main" id="{29C78DDD-B1EB-259E-6019-9B782E8F2F9B}"/>
              </a:ext>
            </a:extLst>
          </p:cNvPr>
          <p:cNvSpPr>
            <a:spLocks noGrp="1"/>
          </p:cNvSpPr>
          <p:nvPr>
            <p:ph type="title"/>
          </p:nvPr>
        </p:nvSpPr>
        <p:spPr>
          <a:xfrm>
            <a:off x="815762" y="536276"/>
            <a:ext cx="9779183" cy="773156"/>
          </a:xfrm>
        </p:spPr>
        <p:txBody>
          <a:bodyPr/>
          <a:lstStyle/>
          <a:p>
            <a:r>
              <a:rPr lang="en-US" dirty="0"/>
              <a:t>Client Service Delivery Report</a:t>
            </a:r>
          </a:p>
        </p:txBody>
      </p:sp>
      <p:pic>
        <p:nvPicPr>
          <p:cNvPr id="8" name="Picture 7">
            <a:extLst>
              <a:ext uri="{FF2B5EF4-FFF2-40B4-BE49-F238E27FC236}">
                <a16:creationId xmlns:a16="http://schemas.microsoft.com/office/drawing/2014/main" id="{7BB65279-B019-D3EC-C585-1E84C11B9515}"/>
              </a:ext>
            </a:extLst>
          </p:cNvPr>
          <p:cNvPicPr>
            <a:picLocks noChangeAspect="1"/>
          </p:cNvPicPr>
          <p:nvPr/>
        </p:nvPicPr>
        <p:blipFill>
          <a:blip r:embed="rId2"/>
          <a:stretch>
            <a:fillRect/>
          </a:stretch>
        </p:blipFill>
        <p:spPr>
          <a:xfrm>
            <a:off x="1935369" y="1309432"/>
            <a:ext cx="8027964" cy="3313360"/>
          </a:xfrm>
          <a:prstGeom prst="rect">
            <a:avLst/>
          </a:prstGeom>
        </p:spPr>
      </p:pic>
    </p:spTree>
    <p:extLst>
      <p:ext uri="{BB962C8B-B14F-4D97-AF65-F5344CB8AC3E}">
        <p14:creationId xmlns:p14="http://schemas.microsoft.com/office/powerpoint/2010/main" val="1798203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Report Parameters</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Reports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16</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167492" y="1832035"/>
            <a:ext cx="10038221" cy="4031873"/>
          </a:xfrm>
          <a:prstGeom prst="rect">
            <a:avLst/>
          </a:prstGeom>
          <a:noFill/>
        </p:spPr>
        <p:txBody>
          <a:bodyPr wrap="square" rtlCol="0">
            <a:spAutoFit/>
          </a:bodyPr>
          <a:lstStyle/>
          <a:p>
            <a:pPr rtl="0" fontAlgn="ctr">
              <a:spcBef>
                <a:spcPts val="0"/>
              </a:spcBef>
              <a:spcAft>
                <a:spcPts val="0"/>
              </a:spcAft>
              <a:buFont typeface="+mj-lt"/>
              <a:buAutoNum type="arabicPeriod"/>
            </a:pPr>
            <a:r>
              <a:rPr lang="en-US" sz="1600" b="0" i="0" dirty="0">
                <a:effectLst/>
                <a:latin typeface="Calibri" panose="020F0502020204030204" pitchFamily="34" charset="0"/>
              </a:rPr>
              <a:t>Age Range Start</a:t>
            </a:r>
          </a:p>
          <a:p>
            <a:pPr rtl="0" fontAlgn="ctr">
              <a:spcBef>
                <a:spcPts val="0"/>
              </a:spcBef>
              <a:spcAft>
                <a:spcPts val="0"/>
              </a:spcAft>
              <a:buFont typeface="+mj-lt"/>
              <a:buAutoNum type="arabicPeriod"/>
            </a:pPr>
            <a:r>
              <a:rPr lang="en-US" sz="1600" b="0" i="0" dirty="0">
                <a:effectLst/>
                <a:latin typeface="Calibri" panose="020F0502020204030204" pitchFamily="34" charset="0"/>
              </a:rPr>
              <a:t>Age Range End</a:t>
            </a:r>
          </a:p>
          <a:p>
            <a:pPr rtl="0" fontAlgn="ctr">
              <a:spcBef>
                <a:spcPts val="0"/>
              </a:spcBef>
              <a:spcAft>
                <a:spcPts val="0"/>
              </a:spcAft>
              <a:buFont typeface="+mj-lt"/>
              <a:buAutoNum type="arabicPeriod"/>
            </a:pPr>
            <a:r>
              <a:rPr lang="en-US" sz="1600" b="0" i="0" dirty="0">
                <a:effectLst/>
                <a:latin typeface="Calibri" panose="020F0502020204030204" pitchFamily="34" charset="0"/>
              </a:rPr>
              <a:t>Gender</a:t>
            </a:r>
          </a:p>
          <a:p>
            <a:pPr rtl="0" fontAlgn="ctr">
              <a:spcBef>
                <a:spcPts val="0"/>
              </a:spcBef>
              <a:spcAft>
                <a:spcPts val="0"/>
              </a:spcAft>
              <a:buFont typeface="+mj-lt"/>
              <a:buAutoNum type="arabicPeriod"/>
            </a:pPr>
            <a:r>
              <a:rPr lang="en-US" sz="1600" b="0" i="0" dirty="0">
                <a:effectLst/>
                <a:latin typeface="Calibri" panose="020F0502020204030204" pitchFamily="34" charset="0"/>
              </a:rPr>
              <a:t>Marital Status</a:t>
            </a:r>
          </a:p>
          <a:p>
            <a:pPr rtl="0" fontAlgn="ctr">
              <a:spcBef>
                <a:spcPts val="0"/>
              </a:spcBef>
              <a:spcAft>
                <a:spcPts val="0"/>
              </a:spcAft>
              <a:buFont typeface="+mj-lt"/>
              <a:buAutoNum type="arabicPeriod"/>
            </a:pPr>
            <a:r>
              <a:rPr lang="en-US" sz="1600" b="0" i="0" dirty="0">
                <a:effectLst/>
                <a:latin typeface="Calibri" panose="020F0502020204030204" pitchFamily="34" charset="0"/>
              </a:rPr>
              <a:t>Race</a:t>
            </a:r>
          </a:p>
          <a:p>
            <a:pPr rtl="0" fontAlgn="ctr">
              <a:spcBef>
                <a:spcPts val="0"/>
              </a:spcBef>
              <a:spcAft>
                <a:spcPts val="0"/>
              </a:spcAft>
              <a:buFont typeface="+mj-lt"/>
              <a:buAutoNum type="arabicPeriod"/>
            </a:pPr>
            <a:r>
              <a:rPr lang="en-US" sz="1600" b="0" i="0" dirty="0">
                <a:effectLst/>
                <a:latin typeface="Calibri" panose="020F0502020204030204" pitchFamily="34" charset="0"/>
              </a:rPr>
              <a:t>Ethnicity</a:t>
            </a:r>
          </a:p>
          <a:p>
            <a:pPr rtl="0" fontAlgn="ctr">
              <a:spcBef>
                <a:spcPts val="0"/>
              </a:spcBef>
              <a:spcAft>
                <a:spcPts val="0"/>
              </a:spcAft>
              <a:buFont typeface="+mj-lt"/>
              <a:buAutoNum type="arabicPeriod"/>
            </a:pPr>
            <a:r>
              <a:rPr lang="en-US" sz="1600" b="0" i="0" dirty="0">
                <a:effectLst/>
                <a:latin typeface="Calibri" panose="020F0502020204030204" pitchFamily="34" charset="0"/>
              </a:rPr>
              <a:t>Language</a:t>
            </a:r>
          </a:p>
          <a:p>
            <a:pPr rtl="0" fontAlgn="ctr">
              <a:spcBef>
                <a:spcPts val="0"/>
              </a:spcBef>
              <a:spcAft>
                <a:spcPts val="0"/>
              </a:spcAft>
              <a:buFont typeface="+mj-lt"/>
              <a:buAutoNum type="arabicPeriod"/>
            </a:pPr>
            <a:r>
              <a:rPr lang="en-US" sz="1600" b="0" i="0" dirty="0">
                <a:effectLst/>
                <a:latin typeface="Calibri" panose="020F0502020204030204" pitchFamily="34" charset="0"/>
              </a:rPr>
              <a:t>Service</a:t>
            </a:r>
          </a:p>
          <a:p>
            <a:pPr rtl="0" fontAlgn="ctr">
              <a:spcBef>
                <a:spcPts val="0"/>
              </a:spcBef>
              <a:spcAft>
                <a:spcPts val="0"/>
              </a:spcAft>
              <a:buFont typeface="+mj-lt"/>
              <a:buAutoNum type="arabicPeriod"/>
            </a:pPr>
            <a:r>
              <a:rPr lang="en-US" sz="1600" b="0" i="0" dirty="0">
                <a:effectLst/>
                <a:latin typeface="Calibri" panose="020F0502020204030204" pitchFamily="34" charset="0"/>
              </a:rPr>
              <a:t>Program</a:t>
            </a:r>
          </a:p>
          <a:p>
            <a:pPr rtl="0" fontAlgn="ctr">
              <a:spcBef>
                <a:spcPts val="0"/>
              </a:spcBef>
              <a:spcAft>
                <a:spcPts val="0"/>
              </a:spcAft>
              <a:buFont typeface="+mj-lt"/>
              <a:buAutoNum type="arabicPeriod"/>
            </a:pPr>
            <a:r>
              <a:rPr lang="en-US" sz="1600" b="0" i="0" dirty="0">
                <a:effectLst/>
                <a:latin typeface="Calibri" panose="020F0502020204030204" pitchFamily="34" charset="0"/>
              </a:rPr>
              <a:t>Outcome</a:t>
            </a:r>
          </a:p>
          <a:p>
            <a:pPr rtl="0" fontAlgn="ctr">
              <a:spcBef>
                <a:spcPts val="0"/>
              </a:spcBef>
              <a:spcAft>
                <a:spcPts val="0"/>
              </a:spcAft>
              <a:buFont typeface="+mj-lt"/>
              <a:buAutoNum type="arabicPeriod"/>
            </a:pPr>
            <a:r>
              <a:rPr lang="en-US" sz="1600" b="0" i="0" dirty="0">
                <a:effectLst/>
                <a:latin typeface="Calibri" panose="020F0502020204030204" pitchFamily="34" charset="0"/>
              </a:rPr>
              <a:t>Outcome Status</a:t>
            </a:r>
          </a:p>
          <a:p>
            <a:pPr rtl="0" fontAlgn="ctr">
              <a:spcBef>
                <a:spcPts val="0"/>
              </a:spcBef>
              <a:spcAft>
                <a:spcPts val="0"/>
              </a:spcAft>
              <a:buFont typeface="+mj-lt"/>
              <a:buAutoNum type="arabicPeriod"/>
            </a:pPr>
            <a:r>
              <a:rPr lang="en-US" sz="1600" b="0" i="0" dirty="0">
                <a:effectLst/>
                <a:latin typeface="Calibri" panose="020F0502020204030204" pitchFamily="34" charset="0"/>
              </a:rPr>
              <a:t>Translator/Interpreter Needed</a:t>
            </a:r>
          </a:p>
          <a:p>
            <a:pPr rtl="0" fontAlgn="ctr">
              <a:spcBef>
                <a:spcPts val="0"/>
              </a:spcBef>
              <a:spcAft>
                <a:spcPts val="0"/>
              </a:spcAft>
              <a:buFont typeface="+mj-lt"/>
              <a:buAutoNum type="arabicPeriod"/>
            </a:pPr>
            <a:r>
              <a:rPr lang="en-US" sz="1600" b="0" i="0" dirty="0">
                <a:effectLst/>
                <a:latin typeface="Calibri" panose="020F0502020204030204" pitchFamily="34" charset="0"/>
              </a:rPr>
              <a:t>Service Owner</a:t>
            </a:r>
          </a:p>
          <a:p>
            <a:pPr rtl="0" fontAlgn="ctr">
              <a:spcBef>
                <a:spcPts val="0"/>
              </a:spcBef>
              <a:spcAft>
                <a:spcPts val="0"/>
              </a:spcAft>
              <a:buFont typeface="+mj-lt"/>
              <a:buAutoNum type="arabicPeriod"/>
            </a:pPr>
            <a:r>
              <a:rPr lang="en-US" sz="1600" b="0" i="0" dirty="0">
                <a:effectLst/>
                <a:latin typeface="Calibri" panose="020F0502020204030204" pitchFamily="34" charset="0"/>
              </a:rPr>
              <a:t>Service Start Date</a:t>
            </a:r>
          </a:p>
          <a:p>
            <a:pPr rtl="0" fontAlgn="ctr">
              <a:spcBef>
                <a:spcPts val="0"/>
              </a:spcBef>
              <a:spcAft>
                <a:spcPts val="0"/>
              </a:spcAft>
              <a:buFont typeface="+mj-lt"/>
              <a:buAutoNum type="arabicPeriod"/>
            </a:pPr>
            <a:r>
              <a:rPr lang="en-US" sz="1600" b="0" i="0" dirty="0">
                <a:effectLst/>
                <a:latin typeface="Calibri" panose="020F0502020204030204" pitchFamily="34" charset="0"/>
              </a:rPr>
              <a:t>Service End Date</a:t>
            </a:r>
          </a:p>
          <a:p>
            <a:pPr rtl="0" fontAlgn="ctr">
              <a:spcBef>
                <a:spcPts val="0"/>
              </a:spcBef>
              <a:spcAft>
                <a:spcPts val="0"/>
              </a:spcAft>
              <a:buFont typeface="+mj-lt"/>
              <a:buAutoNum type="arabicPeriod"/>
            </a:pPr>
            <a:r>
              <a:rPr lang="en-US" sz="1600" b="0" i="0" dirty="0">
                <a:effectLst/>
                <a:latin typeface="Calibri" panose="020F0502020204030204" pitchFamily="34" charset="0"/>
              </a:rPr>
              <a:t>Zip Code</a:t>
            </a:r>
          </a:p>
        </p:txBody>
      </p:sp>
    </p:spTree>
    <p:extLst>
      <p:ext uri="{BB962C8B-B14F-4D97-AF65-F5344CB8AC3E}">
        <p14:creationId xmlns:p14="http://schemas.microsoft.com/office/powerpoint/2010/main" val="1339600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9" y="1930668"/>
            <a:ext cx="6245912" cy="2387600"/>
          </a:xfrm>
        </p:spPr>
        <p:txBody>
          <a:bodyPr/>
          <a:lstStyle/>
          <a:p>
            <a:r>
              <a:rPr lang="en-US" dirty="0"/>
              <a:t>Client Service Outcomes Report</a:t>
            </a:r>
          </a:p>
        </p:txBody>
      </p:sp>
    </p:spTree>
    <p:extLst>
      <p:ext uri="{BB962C8B-B14F-4D97-AF65-F5344CB8AC3E}">
        <p14:creationId xmlns:p14="http://schemas.microsoft.com/office/powerpoint/2010/main" val="3674803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Reports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18</a:t>
            </a:fld>
            <a:endParaRPr lang="en-US" dirty="0"/>
          </a:p>
        </p:txBody>
      </p:sp>
      <p:sp>
        <p:nvSpPr>
          <p:cNvPr id="2" name="TextBox 1">
            <a:extLst>
              <a:ext uri="{FF2B5EF4-FFF2-40B4-BE49-F238E27FC236}">
                <a16:creationId xmlns:a16="http://schemas.microsoft.com/office/drawing/2014/main" id="{2AC4EBDB-69FE-0218-461A-703004D192B8}"/>
              </a:ext>
            </a:extLst>
          </p:cNvPr>
          <p:cNvSpPr txBox="1"/>
          <p:nvPr/>
        </p:nvSpPr>
        <p:spPr>
          <a:xfrm>
            <a:off x="984848" y="4739197"/>
            <a:ext cx="10826151" cy="1200329"/>
          </a:xfrm>
          <a:prstGeom prst="rect">
            <a:avLst/>
          </a:prstGeom>
          <a:noFill/>
        </p:spPr>
        <p:txBody>
          <a:bodyPr wrap="square" rtlCol="0">
            <a:spAutoFit/>
          </a:bodyPr>
          <a:lstStyle/>
          <a:p>
            <a:r>
              <a:rPr lang="en-US" b="0" i="0" dirty="0">
                <a:solidFill>
                  <a:srgbClr val="000000"/>
                </a:solidFill>
                <a:effectLst/>
                <a:latin typeface="Poppins" panose="00000500000000000000" pitchFamily="2" charset="0"/>
              </a:rPr>
              <a:t>A detailed output of client services and their associated outcomes within the reporting time period. For each service and outcome, the report includes applicable statuses, target/actual completion dates, and the staff member and program responsible for providing each intervention to the client.</a:t>
            </a:r>
            <a:endParaRPr lang="en-US" dirty="0"/>
          </a:p>
        </p:txBody>
      </p:sp>
      <p:sp>
        <p:nvSpPr>
          <p:cNvPr id="10" name="Title 1">
            <a:extLst>
              <a:ext uri="{FF2B5EF4-FFF2-40B4-BE49-F238E27FC236}">
                <a16:creationId xmlns:a16="http://schemas.microsoft.com/office/drawing/2014/main" id="{29C78DDD-B1EB-259E-6019-9B782E8F2F9B}"/>
              </a:ext>
            </a:extLst>
          </p:cNvPr>
          <p:cNvSpPr>
            <a:spLocks noGrp="1"/>
          </p:cNvSpPr>
          <p:nvPr>
            <p:ph type="title"/>
          </p:nvPr>
        </p:nvSpPr>
        <p:spPr>
          <a:xfrm>
            <a:off x="815762" y="536276"/>
            <a:ext cx="9779183" cy="773156"/>
          </a:xfrm>
        </p:spPr>
        <p:txBody>
          <a:bodyPr/>
          <a:lstStyle/>
          <a:p>
            <a:r>
              <a:rPr lang="en-US" dirty="0"/>
              <a:t>Client Service Outcomes Report</a:t>
            </a:r>
          </a:p>
        </p:txBody>
      </p:sp>
      <p:pic>
        <p:nvPicPr>
          <p:cNvPr id="6" name="Picture 5">
            <a:extLst>
              <a:ext uri="{FF2B5EF4-FFF2-40B4-BE49-F238E27FC236}">
                <a16:creationId xmlns:a16="http://schemas.microsoft.com/office/drawing/2014/main" id="{5FD9BDEE-6C28-7D0F-DDA3-0C111982C0F8}"/>
              </a:ext>
            </a:extLst>
          </p:cNvPr>
          <p:cNvPicPr>
            <a:picLocks noChangeAspect="1"/>
          </p:cNvPicPr>
          <p:nvPr/>
        </p:nvPicPr>
        <p:blipFill>
          <a:blip r:embed="rId2"/>
          <a:stretch>
            <a:fillRect/>
          </a:stretch>
        </p:blipFill>
        <p:spPr>
          <a:xfrm>
            <a:off x="1699404" y="1502916"/>
            <a:ext cx="7827034" cy="3042796"/>
          </a:xfrm>
          <a:prstGeom prst="rect">
            <a:avLst/>
          </a:prstGeom>
        </p:spPr>
      </p:pic>
    </p:spTree>
    <p:extLst>
      <p:ext uri="{BB962C8B-B14F-4D97-AF65-F5344CB8AC3E}">
        <p14:creationId xmlns:p14="http://schemas.microsoft.com/office/powerpoint/2010/main" val="2948010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Report Parameters</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Reports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19</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167492" y="1832035"/>
            <a:ext cx="10038221" cy="4031873"/>
          </a:xfrm>
          <a:prstGeom prst="rect">
            <a:avLst/>
          </a:prstGeom>
          <a:noFill/>
        </p:spPr>
        <p:txBody>
          <a:bodyPr wrap="square" rtlCol="0">
            <a:spAutoFit/>
          </a:bodyPr>
          <a:lstStyle/>
          <a:p>
            <a:pPr rtl="0" fontAlgn="ctr">
              <a:spcBef>
                <a:spcPts val="0"/>
              </a:spcBef>
              <a:spcAft>
                <a:spcPts val="0"/>
              </a:spcAft>
              <a:buFont typeface="+mj-lt"/>
              <a:buAutoNum type="arabicPeriod"/>
            </a:pPr>
            <a:r>
              <a:rPr lang="en-US" sz="1600" b="0" i="0" dirty="0">
                <a:effectLst/>
                <a:latin typeface="Calibri" panose="020F0502020204030204" pitchFamily="34" charset="0"/>
              </a:rPr>
              <a:t>Age Range Start</a:t>
            </a:r>
          </a:p>
          <a:p>
            <a:pPr rtl="0" fontAlgn="ctr">
              <a:spcBef>
                <a:spcPts val="0"/>
              </a:spcBef>
              <a:spcAft>
                <a:spcPts val="0"/>
              </a:spcAft>
              <a:buFont typeface="+mj-lt"/>
              <a:buAutoNum type="arabicPeriod"/>
            </a:pPr>
            <a:r>
              <a:rPr lang="en-US" sz="1600" b="0" i="0" dirty="0">
                <a:effectLst/>
                <a:latin typeface="Calibri" panose="020F0502020204030204" pitchFamily="34" charset="0"/>
              </a:rPr>
              <a:t>Age Range End</a:t>
            </a:r>
          </a:p>
          <a:p>
            <a:pPr rtl="0" fontAlgn="ctr">
              <a:spcBef>
                <a:spcPts val="0"/>
              </a:spcBef>
              <a:spcAft>
                <a:spcPts val="0"/>
              </a:spcAft>
              <a:buFont typeface="+mj-lt"/>
              <a:buAutoNum type="arabicPeriod"/>
            </a:pPr>
            <a:r>
              <a:rPr lang="en-US" sz="1600" b="0" i="0" dirty="0">
                <a:effectLst/>
                <a:latin typeface="Calibri" panose="020F0502020204030204" pitchFamily="34" charset="0"/>
              </a:rPr>
              <a:t>Gender</a:t>
            </a:r>
          </a:p>
          <a:p>
            <a:pPr rtl="0" fontAlgn="ctr">
              <a:spcBef>
                <a:spcPts val="0"/>
              </a:spcBef>
              <a:spcAft>
                <a:spcPts val="0"/>
              </a:spcAft>
              <a:buFont typeface="+mj-lt"/>
              <a:buAutoNum type="arabicPeriod"/>
            </a:pPr>
            <a:r>
              <a:rPr lang="en-US" sz="1600" b="0" i="0" dirty="0">
                <a:effectLst/>
                <a:latin typeface="Calibri" panose="020F0502020204030204" pitchFamily="34" charset="0"/>
              </a:rPr>
              <a:t>Marital Status</a:t>
            </a:r>
          </a:p>
          <a:p>
            <a:pPr rtl="0" fontAlgn="ctr">
              <a:spcBef>
                <a:spcPts val="0"/>
              </a:spcBef>
              <a:spcAft>
                <a:spcPts val="0"/>
              </a:spcAft>
              <a:buFont typeface="+mj-lt"/>
              <a:buAutoNum type="arabicPeriod"/>
            </a:pPr>
            <a:r>
              <a:rPr lang="en-US" sz="1600" b="0" i="0" dirty="0">
                <a:effectLst/>
                <a:latin typeface="Calibri" panose="020F0502020204030204" pitchFamily="34" charset="0"/>
              </a:rPr>
              <a:t>Race</a:t>
            </a:r>
          </a:p>
          <a:p>
            <a:pPr rtl="0" fontAlgn="ctr">
              <a:spcBef>
                <a:spcPts val="0"/>
              </a:spcBef>
              <a:spcAft>
                <a:spcPts val="0"/>
              </a:spcAft>
              <a:buFont typeface="+mj-lt"/>
              <a:buAutoNum type="arabicPeriod"/>
            </a:pPr>
            <a:r>
              <a:rPr lang="en-US" sz="1600" b="0" i="0" dirty="0">
                <a:effectLst/>
                <a:latin typeface="Calibri" panose="020F0502020204030204" pitchFamily="34" charset="0"/>
              </a:rPr>
              <a:t>Ethnicity</a:t>
            </a:r>
          </a:p>
          <a:p>
            <a:pPr rtl="0" fontAlgn="ctr">
              <a:spcBef>
                <a:spcPts val="0"/>
              </a:spcBef>
              <a:spcAft>
                <a:spcPts val="0"/>
              </a:spcAft>
              <a:buFont typeface="+mj-lt"/>
              <a:buAutoNum type="arabicPeriod"/>
            </a:pPr>
            <a:r>
              <a:rPr lang="en-US" sz="1600" b="0" i="0" dirty="0">
                <a:effectLst/>
                <a:latin typeface="Calibri" panose="020F0502020204030204" pitchFamily="34" charset="0"/>
              </a:rPr>
              <a:t>Language</a:t>
            </a:r>
          </a:p>
          <a:p>
            <a:pPr rtl="0" fontAlgn="ctr">
              <a:spcBef>
                <a:spcPts val="0"/>
              </a:spcBef>
              <a:spcAft>
                <a:spcPts val="0"/>
              </a:spcAft>
              <a:buFont typeface="+mj-lt"/>
              <a:buAutoNum type="arabicPeriod"/>
            </a:pPr>
            <a:r>
              <a:rPr lang="en-US" sz="1600" b="0" i="0" dirty="0">
                <a:effectLst/>
                <a:latin typeface="Calibri" panose="020F0502020204030204" pitchFamily="34" charset="0"/>
              </a:rPr>
              <a:t>Service</a:t>
            </a:r>
          </a:p>
          <a:p>
            <a:pPr rtl="0" fontAlgn="ctr">
              <a:spcBef>
                <a:spcPts val="0"/>
              </a:spcBef>
              <a:spcAft>
                <a:spcPts val="0"/>
              </a:spcAft>
              <a:buFont typeface="+mj-lt"/>
              <a:buAutoNum type="arabicPeriod"/>
            </a:pPr>
            <a:r>
              <a:rPr lang="en-US" sz="1600" b="0" i="0" dirty="0">
                <a:effectLst/>
                <a:latin typeface="Calibri" panose="020F0502020204030204" pitchFamily="34" charset="0"/>
              </a:rPr>
              <a:t>Program</a:t>
            </a:r>
          </a:p>
          <a:p>
            <a:pPr rtl="0" fontAlgn="ctr">
              <a:spcBef>
                <a:spcPts val="0"/>
              </a:spcBef>
              <a:spcAft>
                <a:spcPts val="0"/>
              </a:spcAft>
              <a:buFont typeface="+mj-lt"/>
              <a:buAutoNum type="arabicPeriod"/>
            </a:pPr>
            <a:r>
              <a:rPr lang="en-US" sz="1600" b="0" i="0" dirty="0">
                <a:effectLst/>
                <a:latin typeface="Calibri" panose="020F0502020204030204" pitchFamily="34" charset="0"/>
              </a:rPr>
              <a:t>Outcome</a:t>
            </a:r>
          </a:p>
          <a:p>
            <a:pPr rtl="0" fontAlgn="ctr">
              <a:spcBef>
                <a:spcPts val="0"/>
              </a:spcBef>
              <a:spcAft>
                <a:spcPts val="0"/>
              </a:spcAft>
              <a:buFont typeface="+mj-lt"/>
              <a:buAutoNum type="arabicPeriod"/>
            </a:pPr>
            <a:r>
              <a:rPr lang="en-US" sz="1600" b="0" i="0" dirty="0">
                <a:effectLst/>
                <a:latin typeface="Calibri" panose="020F0502020204030204" pitchFamily="34" charset="0"/>
              </a:rPr>
              <a:t>Outcome Status</a:t>
            </a:r>
          </a:p>
          <a:p>
            <a:pPr rtl="0" fontAlgn="ctr">
              <a:spcBef>
                <a:spcPts val="0"/>
              </a:spcBef>
              <a:spcAft>
                <a:spcPts val="0"/>
              </a:spcAft>
              <a:buFont typeface="+mj-lt"/>
              <a:buAutoNum type="arabicPeriod"/>
            </a:pPr>
            <a:r>
              <a:rPr lang="en-US" sz="1600" b="0" i="0" dirty="0">
                <a:effectLst/>
                <a:latin typeface="Calibri" panose="020F0502020204030204" pitchFamily="34" charset="0"/>
              </a:rPr>
              <a:t>Translator/Interpreter Needed</a:t>
            </a:r>
          </a:p>
          <a:p>
            <a:pPr rtl="0" fontAlgn="ctr">
              <a:spcBef>
                <a:spcPts val="0"/>
              </a:spcBef>
              <a:spcAft>
                <a:spcPts val="0"/>
              </a:spcAft>
              <a:buFont typeface="+mj-lt"/>
              <a:buAutoNum type="arabicPeriod"/>
            </a:pPr>
            <a:r>
              <a:rPr lang="en-US" sz="1600" b="0" i="0" dirty="0">
                <a:effectLst/>
                <a:latin typeface="Calibri" panose="020F0502020204030204" pitchFamily="34" charset="0"/>
              </a:rPr>
              <a:t>Service Owner</a:t>
            </a:r>
          </a:p>
          <a:p>
            <a:pPr rtl="0" fontAlgn="ctr">
              <a:spcBef>
                <a:spcPts val="0"/>
              </a:spcBef>
              <a:spcAft>
                <a:spcPts val="0"/>
              </a:spcAft>
              <a:buFont typeface="+mj-lt"/>
              <a:buAutoNum type="arabicPeriod"/>
            </a:pPr>
            <a:r>
              <a:rPr lang="en-US" sz="1600" b="0" i="0" dirty="0">
                <a:effectLst/>
                <a:latin typeface="Calibri" panose="020F0502020204030204" pitchFamily="34" charset="0"/>
              </a:rPr>
              <a:t>Service Start Date</a:t>
            </a:r>
          </a:p>
          <a:p>
            <a:pPr rtl="0" fontAlgn="ctr">
              <a:spcBef>
                <a:spcPts val="0"/>
              </a:spcBef>
              <a:spcAft>
                <a:spcPts val="0"/>
              </a:spcAft>
              <a:buFont typeface="+mj-lt"/>
              <a:buAutoNum type="arabicPeriod"/>
            </a:pPr>
            <a:r>
              <a:rPr lang="en-US" sz="1600" b="0" i="0" dirty="0">
                <a:effectLst/>
                <a:latin typeface="Calibri" panose="020F0502020204030204" pitchFamily="34" charset="0"/>
              </a:rPr>
              <a:t>Service End Date</a:t>
            </a:r>
          </a:p>
          <a:p>
            <a:pPr rtl="0" fontAlgn="ctr">
              <a:spcBef>
                <a:spcPts val="0"/>
              </a:spcBef>
              <a:spcAft>
                <a:spcPts val="0"/>
              </a:spcAft>
              <a:buFont typeface="+mj-lt"/>
              <a:buAutoNum type="arabicPeriod"/>
            </a:pPr>
            <a:r>
              <a:rPr lang="en-US" sz="1600" b="0" i="0" dirty="0">
                <a:effectLst/>
                <a:latin typeface="Calibri" panose="020F0502020204030204" pitchFamily="34" charset="0"/>
              </a:rPr>
              <a:t>Zip Code</a:t>
            </a:r>
          </a:p>
        </p:txBody>
      </p:sp>
    </p:spTree>
    <p:extLst>
      <p:ext uri="{BB962C8B-B14F-4D97-AF65-F5344CB8AC3E}">
        <p14:creationId xmlns:p14="http://schemas.microsoft.com/office/powerpoint/2010/main" val="2540940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17467"/>
            <a:ext cx="9779182" cy="3366815"/>
          </a:xfrm>
        </p:spPr>
        <p:txBody>
          <a:bodyPr vert="horz" lIns="91440" tIns="45720" rIns="91440" bIns="45720" rtlCol="0" anchor="t">
            <a:normAutofit/>
          </a:bodyPr>
          <a:lstStyle/>
          <a:p>
            <a:r>
              <a:rPr lang="en-US" dirty="0"/>
              <a:t>Intro to V2 of the CMS Staff Operations Report</a:t>
            </a:r>
          </a:p>
          <a:p>
            <a:r>
              <a:rPr lang="en-US" dirty="0"/>
              <a:t>Key Benefits of Using </a:t>
            </a:r>
            <a:r>
              <a:rPr lang="en-US"/>
              <a:t>the Report</a:t>
            </a:r>
          </a:p>
          <a:p>
            <a:endParaRPr lang="en-US" dirty="0"/>
          </a:p>
        </p:txBody>
      </p:sp>
      <p:sp>
        <p:nvSpPr>
          <p:cNvPr id="4" name="Date Placeholder 3">
            <a:extLst>
              <a:ext uri="{FF2B5EF4-FFF2-40B4-BE49-F238E27FC236}">
                <a16:creationId xmlns:a16="http://schemas.microsoft.com/office/drawing/2014/main" id="{5739303D-13C0-6A41-947A-F998CC47B32E}"/>
              </a:ext>
            </a:extLst>
          </p:cNvPr>
          <p:cNvSpPr>
            <a:spLocks noGrp="1"/>
          </p:cNvSpPr>
          <p:nvPr>
            <p:ph type="dt" sz="half" idx="2"/>
          </p:nvPr>
        </p:nvSpPr>
        <p:spPr>
          <a:xfrm>
            <a:off x="381000" y="6356350"/>
            <a:ext cx="2743200" cy="365125"/>
          </a:xfrm>
        </p:spPr>
        <p:txBody>
          <a:bodyPr/>
          <a:lstStyle/>
          <a:p>
            <a:r>
              <a:rPr lang="en-US" dirty="0"/>
              <a:t>9/14/2023</a:t>
            </a:r>
          </a:p>
        </p:txBody>
      </p:sp>
      <p:sp>
        <p:nvSpPr>
          <p:cNvPr id="5" name="Footer Placeholder 4">
            <a:extLst>
              <a:ext uri="{FF2B5EF4-FFF2-40B4-BE49-F238E27FC236}">
                <a16:creationId xmlns:a16="http://schemas.microsoft.com/office/drawing/2014/main" id="{6209FEB4-4C5C-EB43-9696-7B42453DB79B}"/>
              </a:ext>
            </a:extLst>
          </p:cNvPr>
          <p:cNvSpPr>
            <a:spLocks noGrp="1"/>
          </p:cNvSpPr>
          <p:nvPr>
            <p:ph type="ftr" sz="quarter" idx="3"/>
          </p:nvPr>
        </p:nvSpPr>
        <p:spPr>
          <a:xfrm>
            <a:off x="4038600" y="6356350"/>
            <a:ext cx="4114800" cy="365125"/>
          </a:xfrm>
        </p:spPr>
        <p:txBody>
          <a:bodyPr/>
          <a:lstStyle/>
          <a:p>
            <a:r>
              <a:rPr lang="en-US" dirty="0"/>
              <a:t>Reports in CMS</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9" y="1930668"/>
            <a:ext cx="6245912" cy="2387600"/>
          </a:xfrm>
        </p:spPr>
        <p:txBody>
          <a:bodyPr/>
          <a:lstStyle/>
          <a:p>
            <a:r>
              <a:rPr lang="en-US" dirty="0"/>
              <a:t>Task Detail Report</a:t>
            </a:r>
          </a:p>
        </p:txBody>
      </p:sp>
    </p:spTree>
    <p:extLst>
      <p:ext uri="{BB962C8B-B14F-4D97-AF65-F5344CB8AC3E}">
        <p14:creationId xmlns:p14="http://schemas.microsoft.com/office/powerpoint/2010/main" val="3587268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Reports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21</a:t>
            </a:fld>
            <a:endParaRPr lang="en-US" dirty="0"/>
          </a:p>
        </p:txBody>
      </p:sp>
      <p:sp>
        <p:nvSpPr>
          <p:cNvPr id="2" name="TextBox 1">
            <a:extLst>
              <a:ext uri="{FF2B5EF4-FFF2-40B4-BE49-F238E27FC236}">
                <a16:creationId xmlns:a16="http://schemas.microsoft.com/office/drawing/2014/main" id="{2AC4EBDB-69FE-0218-461A-703004D192B8}"/>
              </a:ext>
            </a:extLst>
          </p:cNvPr>
          <p:cNvSpPr txBox="1"/>
          <p:nvPr/>
        </p:nvSpPr>
        <p:spPr>
          <a:xfrm>
            <a:off x="984848" y="4739197"/>
            <a:ext cx="10826151" cy="646331"/>
          </a:xfrm>
          <a:prstGeom prst="rect">
            <a:avLst/>
          </a:prstGeom>
          <a:noFill/>
        </p:spPr>
        <p:txBody>
          <a:bodyPr wrap="square" rtlCol="0">
            <a:spAutoFit/>
          </a:bodyPr>
          <a:lstStyle/>
          <a:p>
            <a:r>
              <a:rPr lang="en-US" sz="1800" dirty="0">
                <a:effectLst/>
                <a:latin typeface="Calibri" panose="020F0502020204030204" pitchFamily="34" charset="0"/>
              </a:rPr>
              <a:t>A detailed output of client tasks. Tasks viewed are limited by the permission of the user running the report, these permissions include specific client-based security and the programs assigned to the user.</a:t>
            </a:r>
            <a:endParaRPr lang="en-US" dirty="0"/>
          </a:p>
        </p:txBody>
      </p:sp>
      <p:sp>
        <p:nvSpPr>
          <p:cNvPr id="10" name="Title 1">
            <a:extLst>
              <a:ext uri="{FF2B5EF4-FFF2-40B4-BE49-F238E27FC236}">
                <a16:creationId xmlns:a16="http://schemas.microsoft.com/office/drawing/2014/main" id="{29C78DDD-B1EB-259E-6019-9B782E8F2F9B}"/>
              </a:ext>
            </a:extLst>
          </p:cNvPr>
          <p:cNvSpPr>
            <a:spLocks noGrp="1"/>
          </p:cNvSpPr>
          <p:nvPr>
            <p:ph type="title"/>
          </p:nvPr>
        </p:nvSpPr>
        <p:spPr>
          <a:xfrm>
            <a:off x="815762" y="536276"/>
            <a:ext cx="9779183" cy="773156"/>
          </a:xfrm>
        </p:spPr>
        <p:txBody>
          <a:bodyPr/>
          <a:lstStyle/>
          <a:p>
            <a:r>
              <a:rPr lang="en-US" dirty="0"/>
              <a:t>Task Detail Report</a:t>
            </a:r>
          </a:p>
        </p:txBody>
      </p:sp>
      <p:pic>
        <p:nvPicPr>
          <p:cNvPr id="11" name="Picture 10">
            <a:extLst>
              <a:ext uri="{FF2B5EF4-FFF2-40B4-BE49-F238E27FC236}">
                <a16:creationId xmlns:a16="http://schemas.microsoft.com/office/drawing/2014/main" id="{A017B4B3-1133-D7CA-68E1-5F778CAB3176}"/>
              </a:ext>
            </a:extLst>
          </p:cNvPr>
          <p:cNvPicPr>
            <a:picLocks noChangeAspect="1"/>
          </p:cNvPicPr>
          <p:nvPr/>
        </p:nvPicPr>
        <p:blipFill>
          <a:blip r:embed="rId2"/>
          <a:stretch>
            <a:fillRect/>
          </a:stretch>
        </p:blipFill>
        <p:spPr>
          <a:xfrm>
            <a:off x="1130061" y="1464492"/>
            <a:ext cx="9931878" cy="2927794"/>
          </a:xfrm>
          <a:prstGeom prst="rect">
            <a:avLst/>
          </a:prstGeom>
        </p:spPr>
      </p:pic>
    </p:spTree>
    <p:extLst>
      <p:ext uri="{BB962C8B-B14F-4D97-AF65-F5344CB8AC3E}">
        <p14:creationId xmlns:p14="http://schemas.microsoft.com/office/powerpoint/2010/main" val="764622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Report Parameters</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Reports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22</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167492" y="1832035"/>
            <a:ext cx="10038221" cy="2585323"/>
          </a:xfrm>
          <a:prstGeom prst="rect">
            <a:avLst/>
          </a:prstGeom>
          <a:noFill/>
        </p:spPr>
        <p:txBody>
          <a:bodyPr wrap="square" rtlCol="0">
            <a:spAutoFit/>
          </a:bodyPr>
          <a:lstStyle/>
          <a:p>
            <a:pPr rtl="0" fontAlgn="ctr">
              <a:spcBef>
                <a:spcPts val="0"/>
              </a:spcBef>
              <a:spcAft>
                <a:spcPts val="0"/>
              </a:spcAft>
              <a:buFont typeface="+mj-lt"/>
              <a:buAutoNum type="arabicPeriod"/>
            </a:pPr>
            <a:r>
              <a:rPr lang="en-US" sz="1800" b="0" i="0" dirty="0">
                <a:effectLst/>
                <a:latin typeface="Calibri" panose="020F0502020204030204" pitchFamily="34" charset="0"/>
              </a:rPr>
              <a:t>Task Type</a:t>
            </a:r>
          </a:p>
          <a:p>
            <a:pPr rtl="0" fontAlgn="ctr">
              <a:spcBef>
                <a:spcPts val="0"/>
              </a:spcBef>
              <a:spcAft>
                <a:spcPts val="0"/>
              </a:spcAft>
              <a:buFont typeface="+mj-lt"/>
              <a:buAutoNum type="arabicPeriod"/>
            </a:pPr>
            <a:r>
              <a:rPr lang="en-US" sz="1800" b="0" i="0" dirty="0">
                <a:effectLst/>
                <a:latin typeface="Calibri" panose="020F0502020204030204" pitchFamily="34" charset="0"/>
              </a:rPr>
              <a:t>Task Program</a:t>
            </a:r>
          </a:p>
          <a:p>
            <a:pPr rtl="0" fontAlgn="ctr">
              <a:spcBef>
                <a:spcPts val="0"/>
              </a:spcBef>
              <a:spcAft>
                <a:spcPts val="0"/>
              </a:spcAft>
              <a:buFont typeface="+mj-lt"/>
              <a:buAutoNum type="arabicPeriod"/>
            </a:pPr>
            <a:r>
              <a:rPr lang="en-US" sz="1800" b="0" i="0" dirty="0">
                <a:effectLst/>
                <a:latin typeface="Calibri" panose="020F0502020204030204" pitchFamily="34" charset="0"/>
              </a:rPr>
              <a:t>Task Owner</a:t>
            </a:r>
          </a:p>
          <a:p>
            <a:pPr rtl="0" fontAlgn="ctr">
              <a:spcBef>
                <a:spcPts val="0"/>
              </a:spcBef>
              <a:spcAft>
                <a:spcPts val="0"/>
              </a:spcAft>
              <a:buFont typeface="+mj-lt"/>
              <a:buAutoNum type="arabicPeriod"/>
            </a:pPr>
            <a:r>
              <a:rPr lang="en-US" sz="1800" b="0" i="0" dirty="0">
                <a:effectLst/>
                <a:latin typeface="Calibri" panose="020F0502020204030204" pitchFamily="34" charset="0"/>
              </a:rPr>
              <a:t>Due Date Start</a:t>
            </a:r>
          </a:p>
          <a:p>
            <a:pPr rtl="0" fontAlgn="ctr">
              <a:spcBef>
                <a:spcPts val="0"/>
              </a:spcBef>
              <a:spcAft>
                <a:spcPts val="0"/>
              </a:spcAft>
              <a:buFont typeface="+mj-lt"/>
              <a:buAutoNum type="arabicPeriod"/>
            </a:pPr>
            <a:r>
              <a:rPr lang="en-US" sz="1800" b="0" i="0" dirty="0">
                <a:effectLst/>
                <a:latin typeface="Calibri" panose="020F0502020204030204" pitchFamily="34" charset="0"/>
              </a:rPr>
              <a:t>Due Date End</a:t>
            </a:r>
          </a:p>
          <a:p>
            <a:pPr rtl="0" fontAlgn="ctr">
              <a:spcBef>
                <a:spcPts val="0"/>
              </a:spcBef>
              <a:spcAft>
                <a:spcPts val="0"/>
              </a:spcAft>
              <a:buFont typeface="+mj-lt"/>
              <a:buAutoNum type="arabicPeriod"/>
            </a:pPr>
            <a:r>
              <a:rPr lang="en-US" sz="1800" b="0" i="0" dirty="0">
                <a:effectLst/>
                <a:latin typeface="Calibri" panose="020F0502020204030204" pitchFamily="34" charset="0"/>
              </a:rPr>
              <a:t>Completion Date Start</a:t>
            </a:r>
          </a:p>
          <a:p>
            <a:pPr rtl="0" fontAlgn="ctr">
              <a:spcBef>
                <a:spcPts val="0"/>
              </a:spcBef>
              <a:spcAft>
                <a:spcPts val="0"/>
              </a:spcAft>
              <a:buFont typeface="+mj-lt"/>
              <a:buAutoNum type="arabicPeriod"/>
            </a:pPr>
            <a:r>
              <a:rPr lang="en-US" sz="1800" b="0" i="0" dirty="0">
                <a:effectLst/>
                <a:latin typeface="Calibri" panose="020F0502020204030204" pitchFamily="34" charset="0"/>
              </a:rPr>
              <a:t>Completion Date End</a:t>
            </a:r>
          </a:p>
          <a:p>
            <a:pPr rtl="0" fontAlgn="ctr">
              <a:spcBef>
                <a:spcPts val="0"/>
              </a:spcBef>
              <a:spcAft>
                <a:spcPts val="0"/>
              </a:spcAft>
              <a:buFont typeface="+mj-lt"/>
              <a:buAutoNum type="arabicPeriod"/>
            </a:pPr>
            <a:endParaRPr lang="en-US" dirty="0">
              <a:latin typeface="Calibri" panose="020F0502020204030204" pitchFamily="34" charset="0"/>
            </a:endParaRPr>
          </a:p>
          <a:p>
            <a:pPr rtl="0" fontAlgn="ctr">
              <a:spcBef>
                <a:spcPts val="0"/>
              </a:spcBef>
              <a:spcAft>
                <a:spcPts val="0"/>
              </a:spcAft>
            </a:pPr>
            <a:r>
              <a:rPr lang="en-US" sz="1800" b="0" i="0" dirty="0">
                <a:effectLst/>
                <a:latin typeface="Calibri" panose="020F0502020204030204" pitchFamily="34" charset="0"/>
              </a:rPr>
              <a:t>* When downloading the results from the Task Detail Report results must be downloaded in .Csv format</a:t>
            </a:r>
          </a:p>
        </p:txBody>
      </p:sp>
    </p:spTree>
    <p:extLst>
      <p:ext uri="{BB962C8B-B14F-4D97-AF65-F5344CB8AC3E}">
        <p14:creationId xmlns:p14="http://schemas.microsoft.com/office/powerpoint/2010/main" val="1477240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9" y="1930668"/>
            <a:ext cx="6245912" cy="2387600"/>
          </a:xfrm>
        </p:spPr>
        <p:txBody>
          <a:bodyPr/>
          <a:lstStyle/>
          <a:p>
            <a:r>
              <a:rPr lang="en-US" dirty="0"/>
              <a:t>Activity Detail Report</a:t>
            </a:r>
          </a:p>
        </p:txBody>
      </p:sp>
    </p:spTree>
    <p:extLst>
      <p:ext uri="{BB962C8B-B14F-4D97-AF65-F5344CB8AC3E}">
        <p14:creationId xmlns:p14="http://schemas.microsoft.com/office/powerpoint/2010/main" val="2701619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Reports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24</a:t>
            </a:fld>
            <a:endParaRPr lang="en-US" dirty="0"/>
          </a:p>
        </p:txBody>
      </p:sp>
      <p:sp>
        <p:nvSpPr>
          <p:cNvPr id="2" name="TextBox 1">
            <a:extLst>
              <a:ext uri="{FF2B5EF4-FFF2-40B4-BE49-F238E27FC236}">
                <a16:creationId xmlns:a16="http://schemas.microsoft.com/office/drawing/2014/main" id="{2AC4EBDB-69FE-0218-461A-703004D192B8}"/>
              </a:ext>
            </a:extLst>
          </p:cNvPr>
          <p:cNvSpPr txBox="1"/>
          <p:nvPr/>
        </p:nvSpPr>
        <p:spPr>
          <a:xfrm>
            <a:off x="984848" y="4739197"/>
            <a:ext cx="10826151" cy="923330"/>
          </a:xfrm>
          <a:prstGeom prst="rect">
            <a:avLst/>
          </a:prstGeom>
          <a:noFill/>
        </p:spPr>
        <p:txBody>
          <a:bodyPr wrap="square" rtlCol="0">
            <a:spAutoFit/>
          </a:bodyPr>
          <a:lstStyle/>
          <a:p>
            <a:r>
              <a:rPr lang="en-US" b="0" i="0" dirty="0">
                <a:solidFill>
                  <a:srgbClr val="000000"/>
                </a:solidFill>
                <a:effectLst/>
                <a:latin typeface="Poppins" panose="00000500000000000000" pitchFamily="2" charset="0"/>
              </a:rPr>
              <a:t>A detailed output of activities. Clients viewed are limited by the permission of the user running the report. These permissions include specific client-based security and the programs assigned to the user.</a:t>
            </a:r>
            <a:endParaRPr lang="en-US" dirty="0"/>
          </a:p>
        </p:txBody>
      </p:sp>
      <p:sp>
        <p:nvSpPr>
          <p:cNvPr id="10" name="Title 1">
            <a:extLst>
              <a:ext uri="{FF2B5EF4-FFF2-40B4-BE49-F238E27FC236}">
                <a16:creationId xmlns:a16="http://schemas.microsoft.com/office/drawing/2014/main" id="{29C78DDD-B1EB-259E-6019-9B782E8F2F9B}"/>
              </a:ext>
            </a:extLst>
          </p:cNvPr>
          <p:cNvSpPr>
            <a:spLocks noGrp="1"/>
          </p:cNvSpPr>
          <p:nvPr>
            <p:ph type="title"/>
          </p:nvPr>
        </p:nvSpPr>
        <p:spPr>
          <a:xfrm>
            <a:off x="815762" y="536276"/>
            <a:ext cx="9779183" cy="773156"/>
          </a:xfrm>
        </p:spPr>
        <p:txBody>
          <a:bodyPr/>
          <a:lstStyle/>
          <a:p>
            <a:r>
              <a:rPr lang="en-US" dirty="0"/>
              <a:t>Activity Detail Report</a:t>
            </a:r>
          </a:p>
        </p:txBody>
      </p:sp>
      <p:pic>
        <p:nvPicPr>
          <p:cNvPr id="6" name="Picture 5">
            <a:extLst>
              <a:ext uri="{FF2B5EF4-FFF2-40B4-BE49-F238E27FC236}">
                <a16:creationId xmlns:a16="http://schemas.microsoft.com/office/drawing/2014/main" id="{9145E5A1-C348-DC78-E7B8-FBCA38254065}"/>
              </a:ext>
            </a:extLst>
          </p:cNvPr>
          <p:cNvPicPr>
            <a:picLocks noChangeAspect="1"/>
          </p:cNvPicPr>
          <p:nvPr/>
        </p:nvPicPr>
        <p:blipFill>
          <a:blip r:embed="rId2"/>
          <a:stretch>
            <a:fillRect/>
          </a:stretch>
        </p:blipFill>
        <p:spPr>
          <a:xfrm>
            <a:off x="984848" y="1771264"/>
            <a:ext cx="10263010" cy="2733117"/>
          </a:xfrm>
          <a:prstGeom prst="rect">
            <a:avLst/>
          </a:prstGeom>
        </p:spPr>
      </p:pic>
    </p:spTree>
    <p:extLst>
      <p:ext uri="{BB962C8B-B14F-4D97-AF65-F5344CB8AC3E}">
        <p14:creationId xmlns:p14="http://schemas.microsoft.com/office/powerpoint/2010/main" val="694969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Report Parameters</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Reports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25</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167492" y="1832035"/>
            <a:ext cx="10038221" cy="2308324"/>
          </a:xfrm>
          <a:prstGeom prst="rect">
            <a:avLst/>
          </a:prstGeom>
          <a:noFill/>
        </p:spPr>
        <p:txBody>
          <a:bodyPr wrap="square" rtlCol="0">
            <a:spAutoFit/>
          </a:bodyPr>
          <a:lstStyle/>
          <a:p>
            <a:pPr rtl="0" fontAlgn="ctr">
              <a:spcBef>
                <a:spcPts val="0"/>
              </a:spcBef>
              <a:spcAft>
                <a:spcPts val="0"/>
              </a:spcAft>
              <a:buFont typeface="+mj-lt"/>
              <a:buAutoNum type="arabicPeriod"/>
            </a:pPr>
            <a:r>
              <a:rPr lang="en-US" sz="1800" b="0" i="0" dirty="0">
                <a:effectLst/>
                <a:latin typeface="Calibri" panose="020F0502020204030204" pitchFamily="34" charset="0"/>
              </a:rPr>
              <a:t>Activity Program</a:t>
            </a:r>
          </a:p>
          <a:p>
            <a:pPr rtl="0" fontAlgn="ctr">
              <a:spcBef>
                <a:spcPts val="0"/>
              </a:spcBef>
              <a:spcAft>
                <a:spcPts val="0"/>
              </a:spcAft>
              <a:buFont typeface="+mj-lt"/>
              <a:buAutoNum type="arabicPeriod"/>
            </a:pPr>
            <a:r>
              <a:rPr lang="en-US" sz="1800" b="0" i="0" dirty="0">
                <a:effectLst/>
                <a:latin typeface="Calibri" panose="020F0502020204030204" pitchFamily="34" charset="0"/>
              </a:rPr>
              <a:t>Activity Owner</a:t>
            </a:r>
          </a:p>
          <a:p>
            <a:pPr rtl="0" fontAlgn="ctr">
              <a:spcBef>
                <a:spcPts val="0"/>
              </a:spcBef>
              <a:spcAft>
                <a:spcPts val="0"/>
              </a:spcAft>
              <a:buFont typeface="+mj-lt"/>
              <a:buAutoNum type="arabicPeriod"/>
            </a:pPr>
            <a:r>
              <a:rPr lang="en-US" sz="1800" b="0" i="0" dirty="0">
                <a:effectLst/>
                <a:latin typeface="Calibri" panose="020F0502020204030204" pitchFamily="34" charset="0"/>
              </a:rPr>
              <a:t>Activity Start Date</a:t>
            </a:r>
          </a:p>
          <a:p>
            <a:pPr rtl="0" fontAlgn="ctr">
              <a:spcBef>
                <a:spcPts val="0"/>
              </a:spcBef>
              <a:spcAft>
                <a:spcPts val="0"/>
              </a:spcAft>
              <a:buFont typeface="+mj-lt"/>
              <a:buAutoNum type="arabicPeriod"/>
            </a:pPr>
            <a:r>
              <a:rPr lang="en-US" sz="1800" b="0" i="0" dirty="0">
                <a:effectLst/>
                <a:latin typeface="Calibri" panose="020F0502020204030204" pitchFamily="34" charset="0"/>
              </a:rPr>
              <a:t>Activity End Date</a:t>
            </a:r>
          </a:p>
          <a:p>
            <a:pPr rtl="0" fontAlgn="ctr">
              <a:spcBef>
                <a:spcPts val="0"/>
              </a:spcBef>
              <a:spcAft>
                <a:spcPts val="0"/>
              </a:spcAft>
              <a:buFont typeface="+mj-lt"/>
              <a:buAutoNum type="arabicPeriod"/>
            </a:pPr>
            <a:r>
              <a:rPr lang="en-US" sz="1800" b="0" i="0" dirty="0">
                <a:effectLst/>
                <a:latin typeface="Calibri" panose="020F0502020204030204" pitchFamily="34" charset="0"/>
              </a:rPr>
              <a:t>Activity Created On Start</a:t>
            </a:r>
          </a:p>
          <a:p>
            <a:pPr rtl="0" fontAlgn="ctr">
              <a:spcBef>
                <a:spcPts val="0"/>
              </a:spcBef>
              <a:spcAft>
                <a:spcPts val="0"/>
              </a:spcAft>
              <a:buFont typeface="+mj-lt"/>
              <a:buAutoNum type="arabicPeriod"/>
            </a:pPr>
            <a:r>
              <a:rPr lang="en-US" sz="1800" b="0" i="0" dirty="0">
                <a:effectLst/>
                <a:latin typeface="Calibri" panose="020F0502020204030204" pitchFamily="34" charset="0"/>
              </a:rPr>
              <a:t>Activity Created on End</a:t>
            </a:r>
          </a:p>
          <a:p>
            <a:pPr rtl="0" fontAlgn="ctr">
              <a:spcBef>
                <a:spcPts val="0"/>
              </a:spcBef>
              <a:spcAft>
                <a:spcPts val="0"/>
              </a:spcAft>
            </a:pPr>
            <a:endParaRPr lang="en-US" dirty="0">
              <a:latin typeface="Calibri" panose="020F0502020204030204" pitchFamily="34" charset="0"/>
            </a:endParaRPr>
          </a:p>
          <a:p>
            <a:pPr rtl="0" fontAlgn="ctr">
              <a:spcBef>
                <a:spcPts val="0"/>
              </a:spcBef>
              <a:spcAft>
                <a:spcPts val="0"/>
              </a:spcAft>
            </a:pPr>
            <a:r>
              <a:rPr lang="en-US" sz="1800" b="0" i="0" dirty="0">
                <a:effectLst/>
                <a:latin typeface="Calibri" panose="020F0502020204030204" pitchFamily="34" charset="0"/>
              </a:rPr>
              <a:t>* When downloading the results from the Task Detail Report results must be downloaded in .Csv format</a:t>
            </a:r>
          </a:p>
        </p:txBody>
      </p:sp>
    </p:spTree>
    <p:extLst>
      <p:ext uri="{BB962C8B-B14F-4D97-AF65-F5344CB8AC3E}">
        <p14:creationId xmlns:p14="http://schemas.microsoft.com/office/powerpoint/2010/main" val="418595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9" y="1930668"/>
            <a:ext cx="6245912" cy="2387600"/>
          </a:xfrm>
        </p:spPr>
        <p:txBody>
          <a:bodyPr/>
          <a:lstStyle/>
          <a:p>
            <a:r>
              <a:rPr lang="en-US" dirty="0"/>
              <a:t>Activity Detail Report</a:t>
            </a:r>
          </a:p>
        </p:txBody>
      </p:sp>
    </p:spTree>
    <p:extLst>
      <p:ext uri="{BB962C8B-B14F-4D97-AF65-F5344CB8AC3E}">
        <p14:creationId xmlns:p14="http://schemas.microsoft.com/office/powerpoint/2010/main" val="221362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Reports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27</a:t>
            </a:fld>
            <a:endParaRPr lang="en-US" dirty="0"/>
          </a:p>
        </p:txBody>
      </p:sp>
      <p:sp>
        <p:nvSpPr>
          <p:cNvPr id="2" name="TextBox 1">
            <a:extLst>
              <a:ext uri="{FF2B5EF4-FFF2-40B4-BE49-F238E27FC236}">
                <a16:creationId xmlns:a16="http://schemas.microsoft.com/office/drawing/2014/main" id="{2AC4EBDB-69FE-0218-461A-703004D192B8}"/>
              </a:ext>
            </a:extLst>
          </p:cNvPr>
          <p:cNvSpPr txBox="1"/>
          <p:nvPr/>
        </p:nvSpPr>
        <p:spPr>
          <a:xfrm>
            <a:off x="984848" y="4739197"/>
            <a:ext cx="10826151" cy="923330"/>
          </a:xfrm>
          <a:prstGeom prst="rect">
            <a:avLst/>
          </a:prstGeom>
          <a:noFill/>
        </p:spPr>
        <p:txBody>
          <a:bodyPr wrap="square" rtlCol="0">
            <a:spAutoFit/>
          </a:bodyPr>
          <a:lstStyle/>
          <a:p>
            <a:r>
              <a:rPr lang="en-US" b="0" i="0" dirty="0">
                <a:solidFill>
                  <a:srgbClr val="000000"/>
                </a:solidFill>
                <a:effectLst/>
                <a:latin typeface="Poppins" panose="00000500000000000000" pitchFamily="2" charset="0"/>
              </a:rPr>
              <a:t>A detailed output of activities. Clients viewed are limited by the permission of the user running the report. These permissions include specific client-based security and the programs assigned to the user.</a:t>
            </a:r>
            <a:endParaRPr lang="en-US" dirty="0"/>
          </a:p>
        </p:txBody>
      </p:sp>
      <p:sp>
        <p:nvSpPr>
          <p:cNvPr id="10" name="Title 1">
            <a:extLst>
              <a:ext uri="{FF2B5EF4-FFF2-40B4-BE49-F238E27FC236}">
                <a16:creationId xmlns:a16="http://schemas.microsoft.com/office/drawing/2014/main" id="{29C78DDD-B1EB-259E-6019-9B782E8F2F9B}"/>
              </a:ext>
            </a:extLst>
          </p:cNvPr>
          <p:cNvSpPr>
            <a:spLocks noGrp="1"/>
          </p:cNvSpPr>
          <p:nvPr>
            <p:ph type="title"/>
          </p:nvPr>
        </p:nvSpPr>
        <p:spPr>
          <a:xfrm>
            <a:off x="815762" y="536276"/>
            <a:ext cx="9779183" cy="773156"/>
          </a:xfrm>
        </p:spPr>
        <p:txBody>
          <a:bodyPr/>
          <a:lstStyle/>
          <a:p>
            <a:r>
              <a:rPr lang="en-US" dirty="0"/>
              <a:t>Activity Detail Case Notes Report</a:t>
            </a:r>
          </a:p>
        </p:txBody>
      </p:sp>
      <p:pic>
        <p:nvPicPr>
          <p:cNvPr id="8" name="Picture 7">
            <a:extLst>
              <a:ext uri="{FF2B5EF4-FFF2-40B4-BE49-F238E27FC236}">
                <a16:creationId xmlns:a16="http://schemas.microsoft.com/office/drawing/2014/main" id="{3ACA26DD-D373-8AFD-3DCC-214E6BF2A48B}"/>
              </a:ext>
            </a:extLst>
          </p:cNvPr>
          <p:cNvPicPr>
            <a:picLocks noChangeAspect="1"/>
          </p:cNvPicPr>
          <p:nvPr/>
        </p:nvPicPr>
        <p:blipFill>
          <a:blip r:embed="rId2"/>
          <a:stretch>
            <a:fillRect/>
          </a:stretch>
        </p:blipFill>
        <p:spPr>
          <a:xfrm>
            <a:off x="1061048" y="1773398"/>
            <a:ext cx="9811110" cy="2618888"/>
          </a:xfrm>
          <a:prstGeom prst="rect">
            <a:avLst/>
          </a:prstGeom>
        </p:spPr>
      </p:pic>
    </p:spTree>
    <p:extLst>
      <p:ext uri="{BB962C8B-B14F-4D97-AF65-F5344CB8AC3E}">
        <p14:creationId xmlns:p14="http://schemas.microsoft.com/office/powerpoint/2010/main" val="142316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Report Parameters</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Reports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28</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167492" y="1832035"/>
            <a:ext cx="10038221" cy="2585323"/>
          </a:xfrm>
          <a:prstGeom prst="rect">
            <a:avLst/>
          </a:prstGeom>
          <a:noFill/>
        </p:spPr>
        <p:txBody>
          <a:bodyPr wrap="square" rtlCol="0">
            <a:spAutoFit/>
          </a:bodyPr>
          <a:lstStyle/>
          <a:p>
            <a:pPr rtl="0" fontAlgn="ctr">
              <a:spcBef>
                <a:spcPts val="0"/>
              </a:spcBef>
              <a:spcAft>
                <a:spcPts val="0"/>
              </a:spcAft>
              <a:buFont typeface="+mj-lt"/>
              <a:buAutoNum type="arabicPeriod"/>
            </a:pPr>
            <a:r>
              <a:rPr lang="en-US" sz="1800" b="0" i="0" dirty="0">
                <a:effectLst/>
                <a:latin typeface="Calibri" panose="020F0502020204030204" pitchFamily="34" charset="0"/>
              </a:rPr>
              <a:t>Activity Program</a:t>
            </a:r>
          </a:p>
          <a:p>
            <a:pPr rtl="0" fontAlgn="ctr">
              <a:spcBef>
                <a:spcPts val="0"/>
              </a:spcBef>
              <a:spcAft>
                <a:spcPts val="0"/>
              </a:spcAft>
              <a:buFont typeface="+mj-lt"/>
              <a:buAutoNum type="arabicPeriod"/>
            </a:pPr>
            <a:r>
              <a:rPr lang="en-US" sz="1800" b="0" i="0" dirty="0">
                <a:effectLst/>
                <a:latin typeface="Calibri" panose="020F0502020204030204" pitchFamily="34" charset="0"/>
              </a:rPr>
              <a:t>Activity Owner</a:t>
            </a:r>
          </a:p>
          <a:p>
            <a:pPr rtl="0" fontAlgn="ctr">
              <a:spcBef>
                <a:spcPts val="0"/>
              </a:spcBef>
              <a:spcAft>
                <a:spcPts val="0"/>
              </a:spcAft>
              <a:buFont typeface="+mj-lt"/>
              <a:buAutoNum type="arabicPeriod"/>
            </a:pPr>
            <a:r>
              <a:rPr lang="en-US" sz="1800" b="0" i="0" dirty="0">
                <a:effectLst/>
                <a:latin typeface="Calibri" panose="020F0502020204030204" pitchFamily="34" charset="0"/>
              </a:rPr>
              <a:t>Activity Start Date</a:t>
            </a:r>
          </a:p>
          <a:p>
            <a:pPr rtl="0" fontAlgn="ctr">
              <a:spcBef>
                <a:spcPts val="0"/>
              </a:spcBef>
              <a:spcAft>
                <a:spcPts val="0"/>
              </a:spcAft>
              <a:buFont typeface="+mj-lt"/>
              <a:buAutoNum type="arabicPeriod"/>
            </a:pPr>
            <a:r>
              <a:rPr lang="en-US" sz="1800" b="0" i="0" dirty="0">
                <a:effectLst/>
                <a:latin typeface="Calibri" panose="020F0502020204030204" pitchFamily="34" charset="0"/>
              </a:rPr>
              <a:t>Activity End Date</a:t>
            </a:r>
          </a:p>
          <a:p>
            <a:pPr rtl="0" fontAlgn="ctr">
              <a:spcBef>
                <a:spcPts val="0"/>
              </a:spcBef>
              <a:spcAft>
                <a:spcPts val="0"/>
              </a:spcAft>
              <a:buFont typeface="+mj-lt"/>
              <a:buAutoNum type="arabicPeriod"/>
            </a:pPr>
            <a:r>
              <a:rPr lang="en-US" sz="1800" b="0" i="0" dirty="0">
                <a:effectLst/>
                <a:latin typeface="Calibri" panose="020F0502020204030204" pitchFamily="34" charset="0"/>
              </a:rPr>
              <a:t>Activity Created On Start</a:t>
            </a:r>
          </a:p>
          <a:p>
            <a:pPr rtl="0" fontAlgn="ctr">
              <a:spcBef>
                <a:spcPts val="0"/>
              </a:spcBef>
              <a:spcAft>
                <a:spcPts val="0"/>
              </a:spcAft>
              <a:buFont typeface="+mj-lt"/>
              <a:buAutoNum type="arabicPeriod"/>
            </a:pPr>
            <a:r>
              <a:rPr lang="en-US" sz="1800" b="0" i="0" dirty="0">
                <a:effectLst/>
                <a:latin typeface="Calibri" panose="020F0502020204030204" pitchFamily="34" charset="0"/>
              </a:rPr>
              <a:t>Activity Created On End</a:t>
            </a:r>
          </a:p>
          <a:p>
            <a:pPr rtl="0" fontAlgn="ctr">
              <a:spcBef>
                <a:spcPts val="0"/>
              </a:spcBef>
              <a:spcAft>
                <a:spcPts val="0"/>
              </a:spcAft>
            </a:pPr>
            <a:endParaRPr lang="en-US" dirty="0">
              <a:latin typeface="Calibri" panose="020F0502020204030204" pitchFamily="34" charset="0"/>
            </a:endParaRPr>
          </a:p>
          <a:p>
            <a:pPr rtl="0" fontAlgn="ctr">
              <a:spcBef>
                <a:spcPts val="0"/>
              </a:spcBef>
              <a:spcAft>
                <a:spcPts val="0"/>
              </a:spcAft>
            </a:pPr>
            <a:r>
              <a:rPr lang="en-US" sz="1800" b="0" i="0" dirty="0">
                <a:effectLst/>
                <a:latin typeface="Calibri" panose="020F0502020204030204" pitchFamily="34" charset="0"/>
              </a:rPr>
              <a:t>* When downloading the results from the Activity Detail Case Notes Report results must be downloaded in .Csv format in order to properly filter and sort by date.</a:t>
            </a:r>
          </a:p>
        </p:txBody>
      </p:sp>
    </p:spTree>
    <p:extLst>
      <p:ext uri="{BB962C8B-B14F-4D97-AF65-F5344CB8AC3E}">
        <p14:creationId xmlns:p14="http://schemas.microsoft.com/office/powerpoint/2010/main" val="1241107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1167494" y="1122363"/>
            <a:ext cx="6220278" cy="2387600"/>
          </a:xfrm>
        </p:spPr>
        <p:txBody>
          <a:bodyPr/>
          <a:lstStyle/>
          <a:p>
            <a:r>
              <a:rPr lang="en-US" dirty="0"/>
              <a:t>Questions</a:t>
            </a:r>
          </a:p>
        </p:txBody>
      </p:sp>
    </p:spTree>
    <p:extLst>
      <p:ext uri="{BB962C8B-B14F-4D97-AF65-F5344CB8AC3E}">
        <p14:creationId xmlns:p14="http://schemas.microsoft.com/office/powerpoint/2010/main" val="92618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9" y="1930668"/>
            <a:ext cx="6245912" cy="2387600"/>
          </a:xfrm>
        </p:spPr>
        <p:txBody>
          <a:bodyPr/>
          <a:lstStyle/>
          <a:p>
            <a:r>
              <a:rPr lang="en-US" dirty="0"/>
              <a:t>Navigating to Reports Module</a:t>
            </a:r>
          </a:p>
        </p:txBody>
      </p:sp>
    </p:spTree>
    <p:extLst>
      <p:ext uri="{BB962C8B-B14F-4D97-AF65-F5344CB8AC3E}">
        <p14:creationId xmlns:p14="http://schemas.microsoft.com/office/powerpoint/2010/main" val="344679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r>
              <a:rPr lang="en-US" dirty="0"/>
              <a:t>9/14/2023</a:t>
            </a:r>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Reports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4</a:t>
            </a:fld>
            <a:endParaRPr lang="en-US" dirty="0"/>
          </a:p>
        </p:txBody>
      </p:sp>
      <p:sp>
        <p:nvSpPr>
          <p:cNvPr id="2" name="TextBox 1">
            <a:extLst>
              <a:ext uri="{FF2B5EF4-FFF2-40B4-BE49-F238E27FC236}">
                <a16:creationId xmlns:a16="http://schemas.microsoft.com/office/drawing/2014/main" id="{2AC4EBDB-69FE-0218-461A-703004D192B8}"/>
              </a:ext>
            </a:extLst>
          </p:cNvPr>
          <p:cNvSpPr txBox="1"/>
          <p:nvPr/>
        </p:nvSpPr>
        <p:spPr>
          <a:xfrm>
            <a:off x="1231509" y="4241620"/>
            <a:ext cx="10826151" cy="1200329"/>
          </a:xfrm>
          <a:prstGeom prst="rect">
            <a:avLst/>
          </a:prstGeom>
          <a:noFill/>
        </p:spPr>
        <p:txBody>
          <a:bodyPr wrap="square" rtlCol="0">
            <a:spAutoFit/>
          </a:bodyPr>
          <a:lstStyle/>
          <a:p>
            <a:pPr marL="342900" indent="-342900">
              <a:buFont typeface="+mj-lt"/>
              <a:buAutoNum type="arabicPeriod"/>
            </a:pPr>
            <a:r>
              <a:rPr lang="en-US" dirty="0"/>
              <a:t>Log into CMS</a:t>
            </a:r>
          </a:p>
          <a:p>
            <a:pPr marL="342900" indent="-342900">
              <a:buFont typeface="+mj-lt"/>
              <a:buAutoNum type="arabicPeriod"/>
            </a:pPr>
            <a:r>
              <a:rPr lang="en-US" dirty="0"/>
              <a:t>Click on “Reports” in the Dashboard Header</a:t>
            </a:r>
          </a:p>
          <a:p>
            <a:pPr marL="342900" indent="-342900">
              <a:buFont typeface="+mj-lt"/>
              <a:buAutoNum type="arabicPeriod"/>
            </a:pPr>
            <a:r>
              <a:rPr lang="en-US" sz="1800" dirty="0">
                <a:effectLst/>
                <a:latin typeface="Calibri" panose="020F0502020204030204" pitchFamily="34" charset="0"/>
              </a:rPr>
              <a:t>Select the desired Report from the dropdown menu</a:t>
            </a:r>
          </a:p>
          <a:p>
            <a:pPr marL="342900" indent="-342900">
              <a:buFont typeface="+mj-lt"/>
              <a:buAutoNum type="arabicPeriod"/>
            </a:pPr>
            <a:r>
              <a:rPr lang="en-US" sz="1800" dirty="0">
                <a:effectLst/>
                <a:latin typeface="Calibri" panose="020F0502020204030204" pitchFamily="34" charset="0"/>
              </a:rPr>
              <a:t>In the top right of the report module is help documentation which gives a description of each report.</a:t>
            </a:r>
            <a:endParaRPr lang="en-US" dirty="0"/>
          </a:p>
        </p:txBody>
      </p:sp>
      <p:sp>
        <p:nvSpPr>
          <p:cNvPr id="10" name="Title 1">
            <a:extLst>
              <a:ext uri="{FF2B5EF4-FFF2-40B4-BE49-F238E27FC236}">
                <a16:creationId xmlns:a16="http://schemas.microsoft.com/office/drawing/2014/main" id="{29C78DDD-B1EB-259E-6019-9B782E8F2F9B}"/>
              </a:ext>
            </a:extLst>
          </p:cNvPr>
          <p:cNvSpPr>
            <a:spLocks noGrp="1"/>
          </p:cNvSpPr>
          <p:nvPr>
            <p:ph type="title"/>
          </p:nvPr>
        </p:nvSpPr>
        <p:spPr>
          <a:xfrm>
            <a:off x="815762" y="536276"/>
            <a:ext cx="9779183" cy="773156"/>
          </a:xfrm>
        </p:spPr>
        <p:txBody>
          <a:bodyPr/>
          <a:lstStyle/>
          <a:p>
            <a:r>
              <a:rPr lang="en-US" dirty="0"/>
              <a:t>Reports Module</a:t>
            </a:r>
          </a:p>
        </p:txBody>
      </p:sp>
      <p:pic>
        <p:nvPicPr>
          <p:cNvPr id="8" name="Picture 7">
            <a:extLst>
              <a:ext uri="{FF2B5EF4-FFF2-40B4-BE49-F238E27FC236}">
                <a16:creationId xmlns:a16="http://schemas.microsoft.com/office/drawing/2014/main" id="{929E2AE1-79D3-7EF2-1F23-C07D21F9E864}"/>
              </a:ext>
            </a:extLst>
          </p:cNvPr>
          <p:cNvPicPr>
            <a:picLocks noChangeAspect="1"/>
          </p:cNvPicPr>
          <p:nvPr/>
        </p:nvPicPr>
        <p:blipFill>
          <a:blip r:embed="rId2"/>
          <a:stretch>
            <a:fillRect/>
          </a:stretch>
        </p:blipFill>
        <p:spPr>
          <a:xfrm>
            <a:off x="675518" y="1675235"/>
            <a:ext cx="10840963" cy="2200582"/>
          </a:xfrm>
          <a:prstGeom prst="rect">
            <a:avLst/>
          </a:prstGeom>
        </p:spPr>
      </p:pic>
    </p:spTree>
    <p:extLst>
      <p:ext uri="{BB962C8B-B14F-4D97-AF65-F5344CB8AC3E}">
        <p14:creationId xmlns:p14="http://schemas.microsoft.com/office/powerpoint/2010/main" val="1235571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9" y="1930668"/>
            <a:ext cx="6245912" cy="2387600"/>
          </a:xfrm>
        </p:spPr>
        <p:txBody>
          <a:bodyPr/>
          <a:lstStyle/>
          <a:p>
            <a:r>
              <a:rPr lang="en-US" dirty="0"/>
              <a:t>Client Detail Report</a:t>
            </a:r>
          </a:p>
        </p:txBody>
      </p:sp>
    </p:spTree>
    <p:extLst>
      <p:ext uri="{BB962C8B-B14F-4D97-AF65-F5344CB8AC3E}">
        <p14:creationId xmlns:p14="http://schemas.microsoft.com/office/powerpoint/2010/main" val="2934226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r>
              <a:rPr lang="en-US" dirty="0"/>
              <a:t>9/14/2023</a:t>
            </a:r>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Reports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6</a:t>
            </a:fld>
            <a:endParaRPr lang="en-US" dirty="0"/>
          </a:p>
        </p:txBody>
      </p:sp>
      <p:sp>
        <p:nvSpPr>
          <p:cNvPr id="2" name="TextBox 1">
            <a:extLst>
              <a:ext uri="{FF2B5EF4-FFF2-40B4-BE49-F238E27FC236}">
                <a16:creationId xmlns:a16="http://schemas.microsoft.com/office/drawing/2014/main" id="{2AC4EBDB-69FE-0218-461A-703004D192B8}"/>
              </a:ext>
            </a:extLst>
          </p:cNvPr>
          <p:cNvSpPr txBox="1"/>
          <p:nvPr/>
        </p:nvSpPr>
        <p:spPr>
          <a:xfrm>
            <a:off x="984848" y="4739197"/>
            <a:ext cx="10826151" cy="923330"/>
          </a:xfrm>
          <a:prstGeom prst="rect">
            <a:avLst/>
          </a:prstGeom>
          <a:noFill/>
        </p:spPr>
        <p:txBody>
          <a:bodyPr wrap="square" rtlCol="0">
            <a:spAutoFit/>
          </a:bodyPr>
          <a:lstStyle/>
          <a:p>
            <a:r>
              <a:rPr lang="en-US" sz="1800" dirty="0">
                <a:effectLst/>
                <a:latin typeface="Calibri" panose="020F0502020204030204" pitchFamily="34" charset="0"/>
              </a:rPr>
              <a:t>A detailed output of clients who have a program or referral. Clients viewed are limited by the permission of the user running the report. These permissions include specific client-based security and the programs assigned to the user.</a:t>
            </a:r>
            <a:endParaRPr lang="en-US" dirty="0"/>
          </a:p>
        </p:txBody>
      </p:sp>
      <p:sp>
        <p:nvSpPr>
          <p:cNvPr id="10" name="Title 1">
            <a:extLst>
              <a:ext uri="{FF2B5EF4-FFF2-40B4-BE49-F238E27FC236}">
                <a16:creationId xmlns:a16="http://schemas.microsoft.com/office/drawing/2014/main" id="{29C78DDD-B1EB-259E-6019-9B782E8F2F9B}"/>
              </a:ext>
            </a:extLst>
          </p:cNvPr>
          <p:cNvSpPr>
            <a:spLocks noGrp="1"/>
          </p:cNvSpPr>
          <p:nvPr>
            <p:ph type="title"/>
          </p:nvPr>
        </p:nvSpPr>
        <p:spPr>
          <a:xfrm>
            <a:off x="815762" y="536276"/>
            <a:ext cx="9779183" cy="773156"/>
          </a:xfrm>
        </p:spPr>
        <p:txBody>
          <a:bodyPr/>
          <a:lstStyle/>
          <a:p>
            <a:r>
              <a:rPr lang="en-US" dirty="0"/>
              <a:t>Client Detail</a:t>
            </a:r>
          </a:p>
        </p:txBody>
      </p:sp>
      <p:pic>
        <p:nvPicPr>
          <p:cNvPr id="8" name="Picture 7">
            <a:extLst>
              <a:ext uri="{FF2B5EF4-FFF2-40B4-BE49-F238E27FC236}">
                <a16:creationId xmlns:a16="http://schemas.microsoft.com/office/drawing/2014/main" id="{168D41C4-3D0D-47B7-46AB-018CB082B6A8}"/>
              </a:ext>
            </a:extLst>
          </p:cNvPr>
          <p:cNvPicPr>
            <a:picLocks noChangeAspect="1"/>
          </p:cNvPicPr>
          <p:nvPr/>
        </p:nvPicPr>
        <p:blipFill>
          <a:blip r:embed="rId2"/>
          <a:stretch>
            <a:fillRect/>
          </a:stretch>
        </p:blipFill>
        <p:spPr>
          <a:xfrm>
            <a:off x="910359" y="1309432"/>
            <a:ext cx="9684586" cy="3118274"/>
          </a:xfrm>
          <a:prstGeom prst="rect">
            <a:avLst/>
          </a:prstGeom>
        </p:spPr>
      </p:pic>
    </p:spTree>
    <p:extLst>
      <p:ext uri="{BB962C8B-B14F-4D97-AF65-F5344CB8AC3E}">
        <p14:creationId xmlns:p14="http://schemas.microsoft.com/office/powerpoint/2010/main" val="194879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Report Parameters</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r>
              <a:rPr lang="en-US" dirty="0"/>
              <a:t>9/14/2023</a:t>
            </a:r>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Reports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7</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167492" y="1832035"/>
            <a:ext cx="10038221" cy="2031325"/>
          </a:xfrm>
          <a:prstGeom prst="rect">
            <a:avLst/>
          </a:prstGeom>
          <a:noFill/>
        </p:spPr>
        <p:txBody>
          <a:bodyPr wrap="square" rtlCol="0">
            <a:spAutoFit/>
          </a:bodyPr>
          <a:lstStyle/>
          <a:p>
            <a:pPr rtl="0" fontAlgn="ctr">
              <a:spcBef>
                <a:spcPts val="0"/>
              </a:spcBef>
              <a:spcAft>
                <a:spcPts val="0"/>
              </a:spcAft>
              <a:buFont typeface="+mj-lt"/>
              <a:buAutoNum type="arabicPeriod"/>
            </a:pPr>
            <a:r>
              <a:rPr lang="en-US" sz="1800" b="0" i="0" dirty="0">
                <a:effectLst/>
                <a:latin typeface="Calibri" panose="020F0502020204030204" pitchFamily="34" charset="0"/>
              </a:rPr>
              <a:t>Primary Case Manager</a:t>
            </a:r>
          </a:p>
          <a:p>
            <a:pPr rtl="0" fontAlgn="ctr">
              <a:spcBef>
                <a:spcPts val="0"/>
              </a:spcBef>
              <a:spcAft>
                <a:spcPts val="0"/>
              </a:spcAft>
              <a:buFont typeface="+mj-lt"/>
              <a:buAutoNum type="arabicPeriod"/>
            </a:pPr>
            <a:r>
              <a:rPr lang="en-US" sz="1800" b="0" i="0" dirty="0">
                <a:effectLst/>
                <a:latin typeface="Calibri" panose="020F0502020204030204" pitchFamily="34" charset="0"/>
              </a:rPr>
              <a:t>Program</a:t>
            </a:r>
          </a:p>
          <a:p>
            <a:pPr rtl="0" fontAlgn="ctr">
              <a:spcBef>
                <a:spcPts val="0"/>
              </a:spcBef>
              <a:spcAft>
                <a:spcPts val="0"/>
              </a:spcAft>
              <a:buFont typeface="+mj-lt"/>
              <a:buAutoNum type="arabicPeriod"/>
            </a:pPr>
            <a:r>
              <a:rPr lang="en-US" sz="1800" b="0" i="0" dirty="0">
                <a:effectLst/>
                <a:latin typeface="Calibri" panose="020F0502020204030204" pitchFamily="34" charset="0"/>
              </a:rPr>
              <a:t>Program Variant</a:t>
            </a:r>
          </a:p>
          <a:p>
            <a:pPr rtl="0" fontAlgn="ctr">
              <a:spcBef>
                <a:spcPts val="0"/>
              </a:spcBef>
              <a:spcAft>
                <a:spcPts val="0"/>
              </a:spcAft>
              <a:buFont typeface="+mj-lt"/>
              <a:buAutoNum type="arabicPeriod"/>
            </a:pPr>
            <a:r>
              <a:rPr lang="en-US" sz="1800" b="0" i="0" dirty="0">
                <a:effectLst/>
                <a:latin typeface="Calibri" panose="020F0502020204030204" pitchFamily="34" charset="0"/>
              </a:rPr>
              <a:t>Start Date (Program)</a:t>
            </a:r>
          </a:p>
          <a:p>
            <a:pPr rtl="0" fontAlgn="ctr">
              <a:spcBef>
                <a:spcPts val="0"/>
              </a:spcBef>
              <a:spcAft>
                <a:spcPts val="0"/>
              </a:spcAft>
              <a:buFont typeface="+mj-lt"/>
              <a:buAutoNum type="arabicPeriod"/>
            </a:pPr>
            <a:r>
              <a:rPr lang="en-US" sz="1800" b="0" i="0" dirty="0">
                <a:effectLst/>
                <a:latin typeface="Calibri" panose="020F0502020204030204" pitchFamily="34" charset="0"/>
              </a:rPr>
              <a:t>End Date (Program)</a:t>
            </a:r>
          </a:p>
          <a:p>
            <a:pPr rtl="0" fontAlgn="ctr">
              <a:spcBef>
                <a:spcPts val="0"/>
              </a:spcBef>
              <a:spcAft>
                <a:spcPts val="0"/>
              </a:spcAft>
              <a:buFont typeface="+mj-lt"/>
              <a:buAutoNum type="arabicPeriod"/>
            </a:pPr>
            <a:r>
              <a:rPr lang="en-US" sz="1800" b="0" i="0" dirty="0">
                <a:effectLst/>
                <a:latin typeface="Calibri" panose="020F0502020204030204" pitchFamily="34" charset="0"/>
              </a:rPr>
              <a:t>Age Range Start</a:t>
            </a:r>
          </a:p>
          <a:p>
            <a:pPr rtl="0" fontAlgn="ctr">
              <a:spcBef>
                <a:spcPts val="0"/>
              </a:spcBef>
              <a:spcAft>
                <a:spcPts val="0"/>
              </a:spcAft>
              <a:buFont typeface="+mj-lt"/>
              <a:buAutoNum type="arabicPeriod"/>
            </a:pPr>
            <a:r>
              <a:rPr lang="en-US" sz="1800" b="0" i="0" dirty="0">
                <a:effectLst/>
                <a:latin typeface="Calibri" panose="020F0502020204030204" pitchFamily="34" charset="0"/>
              </a:rPr>
              <a:t>Age Range End</a:t>
            </a:r>
          </a:p>
        </p:txBody>
      </p:sp>
    </p:spTree>
    <p:extLst>
      <p:ext uri="{BB962C8B-B14F-4D97-AF65-F5344CB8AC3E}">
        <p14:creationId xmlns:p14="http://schemas.microsoft.com/office/powerpoint/2010/main" val="152738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r>
              <a:rPr lang="en-US" dirty="0"/>
              <a:t>9/14/2023</a:t>
            </a:r>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Reports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8</a:t>
            </a:fld>
            <a:endParaRPr lang="en-US" dirty="0"/>
          </a:p>
        </p:txBody>
      </p:sp>
      <p:sp>
        <p:nvSpPr>
          <p:cNvPr id="2" name="TextBox 1">
            <a:extLst>
              <a:ext uri="{FF2B5EF4-FFF2-40B4-BE49-F238E27FC236}">
                <a16:creationId xmlns:a16="http://schemas.microsoft.com/office/drawing/2014/main" id="{2AC4EBDB-69FE-0218-461A-703004D192B8}"/>
              </a:ext>
            </a:extLst>
          </p:cNvPr>
          <p:cNvSpPr txBox="1"/>
          <p:nvPr/>
        </p:nvSpPr>
        <p:spPr>
          <a:xfrm>
            <a:off x="1231509" y="5225493"/>
            <a:ext cx="10826151" cy="369332"/>
          </a:xfrm>
          <a:prstGeom prst="rect">
            <a:avLst/>
          </a:prstGeom>
          <a:noFill/>
        </p:spPr>
        <p:txBody>
          <a:bodyPr wrap="square" rtlCol="0">
            <a:spAutoFit/>
          </a:bodyPr>
          <a:lstStyle/>
          <a:p>
            <a:r>
              <a:rPr lang="en-US" sz="1800" dirty="0">
                <a:effectLst/>
                <a:latin typeface="Calibri" panose="020F0502020204030204" pitchFamily="34" charset="0"/>
              </a:rPr>
              <a:t>To view the results without downloading them click “View Only”</a:t>
            </a:r>
            <a:endParaRPr lang="en-US" dirty="0"/>
          </a:p>
        </p:txBody>
      </p:sp>
      <p:sp>
        <p:nvSpPr>
          <p:cNvPr id="10" name="Title 1">
            <a:extLst>
              <a:ext uri="{FF2B5EF4-FFF2-40B4-BE49-F238E27FC236}">
                <a16:creationId xmlns:a16="http://schemas.microsoft.com/office/drawing/2014/main" id="{29C78DDD-B1EB-259E-6019-9B782E8F2F9B}"/>
              </a:ext>
            </a:extLst>
          </p:cNvPr>
          <p:cNvSpPr>
            <a:spLocks noGrp="1"/>
          </p:cNvSpPr>
          <p:nvPr>
            <p:ph type="title"/>
          </p:nvPr>
        </p:nvSpPr>
        <p:spPr>
          <a:xfrm>
            <a:off x="815762" y="536276"/>
            <a:ext cx="9779183" cy="773156"/>
          </a:xfrm>
        </p:spPr>
        <p:txBody>
          <a:bodyPr/>
          <a:lstStyle/>
          <a:p>
            <a:r>
              <a:rPr lang="en-US" dirty="0"/>
              <a:t>Client Detail</a:t>
            </a:r>
          </a:p>
        </p:txBody>
      </p:sp>
      <p:pic>
        <p:nvPicPr>
          <p:cNvPr id="6" name="Picture 5">
            <a:extLst>
              <a:ext uri="{FF2B5EF4-FFF2-40B4-BE49-F238E27FC236}">
                <a16:creationId xmlns:a16="http://schemas.microsoft.com/office/drawing/2014/main" id="{7F0F8284-1866-53F2-802B-683D4ADACBB8}"/>
              </a:ext>
            </a:extLst>
          </p:cNvPr>
          <p:cNvPicPr>
            <a:picLocks noChangeAspect="1"/>
          </p:cNvPicPr>
          <p:nvPr/>
        </p:nvPicPr>
        <p:blipFill>
          <a:blip r:embed="rId2"/>
          <a:stretch>
            <a:fillRect/>
          </a:stretch>
        </p:blipFill>
        <p:spPr>
          <a:xfrm>
            <a:off x="2123769" y="1309432"/>
            <a:ext cx="7163168" cy="3327571"/>
          </a:xfrm>
          <a:prstGeom prst="rect">
            <a:avLst/>
          </a:prstGeom>
        </p:spPr>
      </p:pic>
    </p:spTree>
    <p:extLst>
      <p:ext uri="{BB962C8B-B14F-4D97-AF65-F5344CB8AC3E}">
        <p14:creationId xmlns:p14="http://schemas.microsoft.com/office/powerpoint/2010/main" val="153378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r>
              <a:rPr lang="en-US" dirty="0"/>
              <a:t>9/14/2023</a:t>
            </a:r>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Reports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9</a:t>
            </a:fld>
            <a:endParaRPr lang="en-US" dirty="0"/>
          </a:p>
        </p:txBody>
      </p:sp>
      <p:sp>
        <p:nvSpPr>
          <p:cNvPr id="2" name="TextBox 1">
            <a:extLst>
              <a:ext uri="{FF2B5EF4-FFF2-40B4-BE49-F238E27FC236}">
                <a16:creationId xmlns:a16="http://schemas.microsoft.com/office/drawing/2014/main" id="{2AC4EBDB-69FE-0218-461A-703004D192B8}"/>
              </a:ext>
            </a:extLst>
          </p:cNvPr>
          <p:cNvSpPr txBox="1"/>
          <p:nvPr/>
        </p:nvSpPr>
        <p:spPr>
          <a:xfrm>
            <a:off x="1231509" y="5225493"/>
            <a:ext cx="10826151" cy="369332"/>
          </a:xfrm>
          <a:prstGeom prst="rect">
            <a:avLst/>
          </a:prstGeom>
          <a:noFill/>
        </p:spPr>
        <p:txBody>
          <a:bodyPr wrap="square" rtlCol="0">
            <a:spAutoFit/>
          </a:bodyPr>
          <a:lstStyle/>
          <a:p>
            <a:r>
              <a:rPr lang="en-US" sz="1800" dirty="0">
                <a:effectLst/>
                <a:latin typeface="Calibri" panose="020F0502020204030204" pitchFamily="34" charset="0"/>
              </a:rPr>
              <a:t>To download the reports for further filtering/Analysis click “Download Report” </a:t>
            </a:r>
            <a:r>
              <a:rPr lang="en-US" sz="1800" dirty="0">
                <a:effectLst/>
                <a:latin typeface="Calibri" panose="020F0502020204030204" pitchFamily="34" charset="0"/>
                <a:sym typeface="Wingdings" panose="05000000000000000000" pitchFamily="2" charset="2"/>
              </a:rPr>
              <a:t> “Excel”</a:t>
            </a:r>
            <a:endParaRPr lang="en-US" dirty="0"/>
          </a:p>
        </p:txBody>
      </p:sp>
      <p:sp>
        <p:nvSpPr>
          <p:cNvPr id="10" name="Title 1">
            <a:extLst>
              <a:ext uri="{FF2B5EF4-FFF2-40B4-BE49-F238E27FC236}">
                <a16:creationId xmlns:a16="http://schemas.microsoft.com/office/drawing/2014/main" id="{29C78DDD-B1EB-259E-6019-9B782E8F2F9B}"/>
              </a:ext>
            </a:extLst>
          </p:cNvPr>
          <p:cNvSpPr>
            <a:spLocks noGrp="1"/>
          </p:cNvSpPr>
          <p:nvPr>
            <p:ph type="title"/>
          </p:nvPr>
        </p:nvSpPr>
        <p:spPr>
          <a:xfrm>
            <a:off x="815762" y="536276"/>
            <a:ext cx="9779183" cy="773156"/>
          </a:xfrm>
        </p:spPr>
        <p:txBody>
          <a:bodyPr/>
          <a:lstStyle/>
          <a:p>
            <a:r>
              <a:rPr lang="en-US" dirty="0"/>
              <a:t>Client Detail</a:t>
            </a:r>
          </a:p>
        </p:txBody>
      </p:sp>
      <p:pic>
        <p:nvPicPr>
          <p:cNvPr id="11" name="Picture 10">
            <a:extLst>
              <a:ext uri="{FF2B5EF4-FFF2-40B4-BE49-F238E27FC236}">
                <a16:creationId xmlns:a16="http://schemas.microsoft.com/office/drawing/2014/main" id="{0BB321FA-CAF6-DA57-3AF6-B7E9236ECD80}"/>
              </a:ext>
            </a:extLst>
          </p:cNvPr>
          <p:cNvPicPr>
            <a:picLocks noChangeAspect="1"/>
          </p:cNvPicPr>
          <p:nvPr/>
        </p:nvPicPr>
        <p:blipFill>
          <a:blip r:embed="rId2"/>
          <a:stretch>
            <a:fillRect/>
          </a:stretch>
        </p:blipFill>
        <p:spPr>
          <a:xfrm>
            <a:off x="993472" y="2394031"/>
            <a:ext cx="10205056" cy="2069938"/>
          </a:xfrm>
          <a:prstGeom prst="rect">
            <a:avLst/>
          </a:prstGeom>
        </p:spPr>
      </p:pic>
    </p:spTree>
    <p:extLst>
      <p:ext uri="{BB962C8B-B14F-4D97-AF65-F5344CB8AC3E}">
        <p14:creationId xmlns:p14="http://schemas.microsoft.com/office/powerpoint/2010/main" val="2329949952"/>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5BAB77-79E1-4739-AA51-10C9079186D6}">
  <ds:schemaRefs>
    <ds:schemaRef ds:uri="http://schemas.microsoft.com/office/2006/metadata/properties"/>
    <ds:schemaRef ds:uri="http://purl.org/dc/terms/"/>
    <ds:schemaRef ds:uri="16c05727-aa75-4e4a-9b5f-8a80a1165891"/>
    <ds:schemaRef ds:uri="http://purl.org/dc/elements/1.1/"/>
    <ds:schemaRef ds:uri="http://schemas.openxmlformats.org/package/2006/metadata/core-properties"/>
    <ds:schemaRef ds:uri="http://www.w3.org/XML/1998/namespace"/>
    <ds:schemaRef ds:uri="http://schemas.microsoft.com/office/2006/documentManagement/types"/>
    <ds:schemaRef ds:uri="230e9df3-be65-4c73-a93b-d1236ebd677e"/>
    <ds:schemaRef ds:uri="http://schemas.microsoft.com/office/infopath/2007/PartnerControls"/>
    <ds:schemaRef ds:uri="71af3243-3dd4-4a8d-8c0d-dd76da1f02a5"/>
    <ds:schemaRef ds:uri="http://schemas.microsoft.com/sharepoint/v3"/>
    <ds:schemaRef ds:uri="http://purl.org/dc/dcmitype/"/>
  </ds:schemaRefs>
</ds:datastoreItem>
</file>

<file path=customXml/itemProps2.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3.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{2AE44E4A-063F-4264-8198-BB7186E66C97}tf45331398_win32</Template>
  <TotalTime>1631</TotalTime>
  <Words>778</Words>
  <Application>Microsoft Office PowerPoint</Application>
  <PresentationFormat>Widescreen</PresentationFormat>
  <Paragraphs>172</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Poppins</vt:lpstr>
      <vt:lpstr>Tenorite</vt:lpstr>
      <vt:lpstr>Wingdings</vt:lpstr>
      <vt:lpstr>Office Theme</vt:lpstr>
      <vt:lpstr>Reports</vt:lpstr>
      <vt:lpstr>Agenda</vt:lpstr>
      <vt:lpstr>Navigating to Reports Module</vt:lpstr>
      <vt:lpstr>Reports Module</vt:lpstr>
      <vt:lpstr>Client Detail Report</vt:lpstr>
      <vt:lpstr>Client Detail</vt:lpstr>
      <vt:lpstr>Report Parameters</vt:lpstr>
      <vt:lpstr>Client Detail</vt:lpstr>
      <vt:lpstr>Client Detail</vt:lpstr>
      <vt:lpstr>Client Detail</vt:lpstr>
      <vt:lpstr>Program Summary Report</vt:lpstr>
      <vt:lpstr>Program Summary Report</vt:lpstr>
      <vt:lpstr>Report Parameters</vt:lpstr>
      <vt:lpstr>Client Service Delivery Report</vt:lpstr>
      <vt:lpstr>Client Service Delivery Report</vt:lpstr>
      <vt:lpstr>Report Parameters</vt:lpstr>
      <vt:lpstr>Client Service Outcomes Report</vt:lpstr>
      <vt:lpstr>Client Service Outcomes Report</vt:lpstr>
      <vt:lpstr>Report Parameters</vt:lpstr>
      <vt:lpstr>Task Detail Report</vt:lpstr>
      <vt:lpstr>Task Detail Report</vt:lpstr>
      <vt:lpstr>Report Parameters</vt:lpstr>
      <vt:lpstr>Activity Detail Report</vt:lpstr>
      <vt:lpstr>Activity Detail Report</vt:lpstr>
      <vt:lpstr>Report Parameters</vt:lpstr>
      <vt:lpstr>Activity Detail Report</vt:lpstr>
      <vt:lpstr>Activity Detail Case Notes Report</vt:lpstr>
      <vt:lpstr>Report Parameters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Referrals in CMS</dc:title>
  <dc:creator>Robert McCarthy</dc:creator>
  <cp:lastModifiedBy>Robert McCarthy</cp:lastModifiedBy>
  <cp:revision>8</cp:revision>
  <dcterms:created xsi:type="dcterms:W3CDTF">2023-07-20T12:07:28Z</dcterms:created>
  <dcterms:modified xsi:type="dcterms:W3CDTF">2024-10-04T15:31:56Z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