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56" r:id="rId5"/>
    <p:sldId id="257" r:id="rId6"/>
    <p:sldId id="259" r:id="rId7"/>
    <p:sldId id="276" r:id="rId8"/>
    <p:sldId id="261" r:id="rId9"/>
    <p:sldId id="301" r:id="rId10"/>
    <p:sldId id="302" r:id="rId11"/>
    <p:sldId id="303" r:id="rId12"/>
    <p:sldId id="305" r:id="rId13"/>
    <p:sldId id="284" r:id="rId14"/>
    <p:sldId id="277" r:id="rId15"/>
    <p:sldId id="304" r:id="rId16"/>
    <p:sldId id="285" r:id="rId17"/>
    <p:sldId id="286" r:id="rId18"/>
    <p:sldId id="287" r:id="rId19"/>
    <p:sldId id="306" r:id="rId20"/>
    <p:sldId id="307" r:id="rId21"/>
    <p:sldId id="308" r:id="rId22"/>
    <p:sldId id="288" r:id="rId23"/>
    <p:sldId id="310" r:id="rId24"/>
    <p:sldId id="311" r:id="rId25"/>
    <p:sldId id="312" r:id="rId26"/>
    <p:sldId id="313" r:id="rId27"/>
    <p:sldId id="314" r:id="rId28"/>
    <p:sldId id="315" r:id="rId29"/>
    <p:sldId id="316" r:id="rId30"/>
    <p:sldId id="317" r:id="rId31"/>
    <p:sldId id="318" r:id="rId32"/>
    <p:sldId id="319" r:id="rId33"/>
    <p:sldId id="320" r:id="rId34"/>
    <p:sldId id="289" r:id="rId35"/>
    <p:sldId id="309" r:id="rId36"/>
    <p:sldId id="321" r:id="rId37"/>
    <p:sldId id="322" r:id="rId38"/>
    <p:sldId id="323" r:id="rId39"/>
    <p:sldId id="324" r:id="rId40"/>
    <p:sldId id="325" r:id="rId41"/>
    <p:sldId id="326" r:id="rId42"/>
    <p:sldId id="327" r:id="rId43"/>
    <p:sldId id="27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3D0DB4-BC55-49BA-B5C7-AF95B25AFC41}" v="1" dt="2024-10-04T15:14:31.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6" autoAdjust="0"/>
    <p:restoredTop sz="94718"/>
  </p:normalViewPr>
  <p:slideViewPr>
    <p:cSldViewPr snapToGrid="0">
      <p:cViewPr varScale="1">
        <p:scale>
          <a:sx n="111" d="100"/>
          <a:sy n="111" d="100"/>
        </p:scale>
        <p:origin x="720" y="96"/>
      </p:cViewPr>
      <p:guideLst/>
    </p:cSldViewPr>
  </p:slideViewPr>
  <p:notesTextViewPr>
    <p:cViewPr>
      <p:scale>
        <a:sx n="3" d="2"/>
        <a:sy n="3" d="2"/>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10/4/2024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10/4/2024</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10/4/2024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10/4/2024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10/4/2024</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10/4/2024</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dirty="0"/>
              <a:t>Goals in CMS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en-US" dirty="0"/>
              <a:t>MOC Inc</a:t>
            </a:r>
          </a:p>
        </p:txBody>
      </p:sp>
      <p:pic>
        <p:nvPicPr>
          <p:cNvPr id="6" name="Picture 5" descr="A blue text on a black background&#10;&#10;Description automatically generated">
            <a:extLst>
              <a:ext uri="{FF2B5EF4-FFF2-40B4-BE49-F238E27FC236}">
                <a16:creationId xmlns:a16="http://schemas.microsoft.com/office/drawing/2014/main" id="{C2E2F07F-B759-0029-6596-558DFC282A64}"/>
              </a:ext>
            </a:extLst>
          </p:cNvPr>
          <p:cNvPicPr>
            <a:picLocks noChangeAspect="1"/>
          </p:cNvPicPr>
          <p:nvPr/>
        </p:nvPicPr>
        <p:blipFill>
          <a:blip r:embed="rId2"/>
          <a:stretch>
            <a:fillRect/>
          </a:stretch>
        </p:blipFill>
        <p:spPr>
          <a:xfrm>
            <a:off x="3475313" y="407882"/>
            <a:ext cx="2481291" cy="791016"/>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How to Create a Client Goal</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10</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850446" y="2228671"/>
            <a:ext cx="10491108" cy="1754326"/>
          </a:xfrm>
          <a:prstGeom prst="rect">
            <a:avLst/>
          </a:prstGeom>
          <a:noFill/>
        </p:spPr>
        <p:txBody>
          <a:bodyPr wrap="square" rtlCol="0">
            <a:spAutoFit/>
          </a:bodyPr>
          <a:lstStyle/>
          <a:p>
            <a:pPr marL="342900" indent="-342900" rtl="0" fontAlgn="ctr">
              <a:spcBef>
                <a:spcPts val="0"/>
              </a:spcBef>
              <a:spcAft>
                <a:spcPts val="0"/>
              </a:spcAft>
              <a:buFont typeface="+mj-lt"/>
              <a:buAutoNum type="arabicPeriod"/>
            </a:pPr>
            <a:r>
              <a:rPr lang="en-US" sz="1800" dirty="0">
                <a:solidFill>
                  <a:srgbClr val="000000"/>
                </a:solidFill>
                <a:effectLst/>
                <a:latin typeface="Calibri" panose="020F0502020204030204" pitchFamily="34" charset="0"/>
              </a:rPr>
              <a:t>To create a new goal, go to the Goals screen</a:t>
            </a:r>
          </a:p>
          <a:p>
            <a:pPr marL="342900" indent="-342900" rtl="0" fontAlgn="ctr">
              <a:spcBef>
                <a:spcPts val="0"/>
              </a:spcBef>
              <a:spcAft>
                <a:spcPts val="0"/>
              </a:spcAft>
              <a:buFont typeface="+mj-lt"/>
              <a:buAutoNum type="arabicPeriod"/>
            </a:pPr>
            <a:r>
              <a:rPr lang="en-US" dirty="0">
                <a:solidFill>
                  <a:srgbClr val="000000"/>
                </a:solidFill>
                <a:latin typeface="Calibri" panose="020F0502020204030204" pitchFamily="34" charset="0"/>
              </a:rPr>
              <a:t>C</a:t>
            </a:r>
            <a:r>
              <a:rPr lang="en-US" sz="1800" dirty="0">
                <a:solidFill>
                  <a:srgbClr val="000000"/>
                </a:solidFill>
                <a:effectLst/>
                <a:latin typeface="Calibri" panose="020F0502020204030204" pitchFamily="34" charset="0"/>
              </a:rPr>
              <a:t>lick the “+Add New Goal” button at the top of the screen</a:t>
            </a:r>
            <a:r>
              <a:rPr lang="en-US" sz="1800" dirty="0">
                <a:solidFill>
                  <a:srgbClr val="111111"/>
                </a:solidFill>
                <a:effectLst/>
                <a:latin typeface="Calibri" panose="020F0502020204030204" pitchFamily="34" charset="0"/>
              </a:rPr>
              <a:t>.</a:t>
            </a:r>
          </a:p>
          <a:p>
            <a:pPr marL="342900" indent="-342900" rtl="0" fontAlgn="ctr">
              <a:spcBef>
                <a:spcPts val="0"/>
              </a:spcBef>
              <a:spcAft>
                <a:spcPts val="0"/>
              </a:spcAft>
              <a:buFont typeface="+mj-lt"/>
              <a:buAutoNum type="arabicPeriod"/>
            </a:pPr>
            <a:r>
              <a:rPr lang="en-US" sz="1800" dirty="0">
                <a:solidFill>
                  <a:srgbClr val="111111"/>
                </a:solidFill>
                <a:effectLst/>
                <a:latin typeface="Calibri" panose="020F0502020204030204" pitchFamily="34" charset="0"/>
              </a:rPr>
              <a:t>Fill in the required fields, such as goal type, goal name, program, owner, start date, and target achieve date.</a:t>
            </a:r>
          </a:p>
          <a:p>
            <a:pPr marL="342900" indent="-342900" rtl="0" fontAlgn="ctr">
              <a:spcBef>
                <a:spcPts val="0"/>
              </a:spcBef>
              <a:spcAft>
                <a:spcPts val="0"/>
              </a:spcAft>
              <a:buFont typeface="+mj-lt"/>
              <a:buAutoNum type="arabicPeriod"/>
            </a:pPr>
            <a:r>
              <a:rPr lang="en-US" sz="1800" dirty="0">
                <a:solidFill>
                  <a:srgbClr val="111111"/>
                </a:solidFill>
                <a:effectLst/>
                <a:latin typeface="Calibri" panose="020F0502020204030204" pitchFamily="34" charset="0"/>
              </a:rPr>
              <a:t>You can also add optional fields, such as goal statement, strengths, preferences, motivations and outcomes.</a:t>
            </a:r>
          </a:p>
          <a:p>
            <a:pPr marL="342900" indent="-342900" rtl="0" fontAlgn="ctr">
              <a:spcBef>
                <a:spcPts val="0"/>
              </a:spcBef>
              <a:spcAft>
                <a:spcPts val="0"/>
              </a:spcAft>
              <a:buFont typeface="+mj-lt"/>
              <a:buAutoNum type="arabicPeriod"/>
            </a:pPr>
            <a:r>
              <a:rPr lang="en-US" sz="1800" dirty="0">
                <a:solidFill>
                  <a:srgbClr val="111111"/>
                </a:solidFill>
                <a:effectLst/>
                <a:latin typeface="Calibri" panose="020F0502020204030204" pitchFamily="34" charset="0"/>
              </a:rPr>
              <a:t>Click Save.</a:t>
            </a:r>
          </a:p>
        </p:txBody>
      </p:sp>
    </p:spTree>
    <p:extLst>
      <p:ext uri="{BB962C8B-B14F-4D97-AF65-F5344CB8AC3E}">
        <p14:creationId xmlns:p14="http://schemas.microsoft.com/office/powerpoint/2010/main" val="145868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11</a:t>
            </a:fld>
            <a:endParaRPr lang="en-US" dirty="0"/>
          </a:p>
        </p:txBody>
      </p:sp>
      <p:pic>
        <p:nvPicPr>
          <p:cNvPr id="6" name="Picture 5">
            <a:extLst>
              <a:ext uri="{FF2B5EF4-FFF2-40B4-BE49-F238E27FC236}">
                <a16:creationId xmlns:a16="http://schemas.microsoft.com/office/drawing/2014/main" id="{1BD6ADBB-D0EB-03B3-2D43-B1654DA74300}"/>
              </a:ext>
            </a:extLst>
          </p:cNvPr>
          <p:cNvPicPr>
            <a:picLocks noChangeAspect="1"/>
          </p:cNvPicPr>
          <p:nvPr/>
        </p:nvPicPr>
        <p:blipFill>
          <a:blip r:embed="rId2"/>
          <a:stretch>
            <a:fillRect/>
          </a:stretch>
        </p:blipFill>
        <p:spPr>
          <a:xfrm>
            <a:off x="558800" y="1853878"/>
            <a:ext cx="11074400" cy="3150244"/>
          </a:xfrm>
          <a:prstGeom prst="rect">
            <a:avLst/>
          </a:prstGeom>
        </p:spPr>
      </p:pic>
    </p:spTree>
    <p:extLst>
      <p:ext uri="{BB962C8B-B14F-4D97-AF65-F5344CB8AC3E}">
        <p14:creationId xmlns:p14="http://schemas.microsoft.com/office/powerpoint/2010/main" val="123557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12</a:t>
            </a:fld>
            <a:endParaRPr lang="en-US" dirty="0"/>
          </a:p>
        </p:txBody>
      </p:sp>
      <p:pic>
        <p:nvPicPr>
          <p:cNvPr id="4" name="Picture 3">
            <a:extLst>
              <a:ext uri="{FF2B5EF4-FFF2-40B4-BE49-F238E27FC236}">
                <a16:creationId xmlns:a16="http://schemas.microsoft.com/office/drawing/2014/main" id="{54885595-5C76-220E-25E9-5D413486615C}"/>
              </a:ext>
            </a:extLst>
          </p:cNvPr>
          <p:cNvPicPr>
            <a:picLocks noChangeAspect="1"/>
          </p:cNvPicPr>
          <p:nvPr/>
        </p:nvPicPr>
        <p:blipFill>
          <a:blip r:embed="rId2"/>
          <a:stretch>
            <a:fillRect/>
          </a:stretch>
        </p:blipFill>
        <p:spPr>
          <a:xfrm>
            <a:off x="1336040" y="873457"/>
            <a:ext cx="9519920" cy="5111086"/>
          </a:xfrm>
          <a:prstGeom prst="rect">
            <a:avLst/>
          </a:prstGeom>
        </p:spPr>
      </p:pic>
    </p:spTree>
    <p:extLst>
      <p:ext uri="{BB962C8B-B14F-4D97-AF65-F5344CB8AC3E}">
        <p14:creationId xmlns:p14="http://schemas.microsoft.com/office/powerpoint/2010/main" val="407560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Editing a Client Goal</a:t>
            </a:r>
          </a:p>
        </p:txBody>
      </p:sp>
    </p:spTree>
    <p:extLst>
      <p:ext uri="{BB962C8B-B14F-4D97-AF65-F5344CB8AC3E}">
        <p14:creationId xmlns:p14="http://schemas.microsoft.com/office/powerpoint/2010/main" val="89755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How to Edit a Client Goal</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14</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076889" y="2228671"/>
            <a:ext cx="10038221" cy="1477328"/>
          </a:xfrm>
          <a:prstGeom prst="rect">
            <a:avLst/>
          </a:prstGeom>
          <a:noFill/>
        </p:spPr>
        <p:txBody>
          <a:bodyPr wrap="square" rtlCol="0">
            <a:spAutoFit/>
          </a:bodyPr>
          <a:lstStyle/>
          <a:p>
            <a:pPr marL="342900" indent="-342900" rtl="0" fontAlgn="ctr">
              <a:spcBef>
                <a:spcPts val="0"/>
              </a:spcBef>
              <a:spcAft>
                <a:spcPts val="0"/>
              </a:spcAft>
              <a:buFont typeface="+mj-lt"/>
              <a:buAutoNum type="arabicPeriod"/>
            </a:pPr>
            <a:r>
              <a:rPr lang="en-US" sz="1800" b="0" i="0" dirty="0">
                <a:solidFill>
                  <a:srgbClr val="111111"/>
                </a:solidFill>
                <a:effectLst/>
                <a:latin typeface="Calibri" panose="020F0502020204030204" pitchFamily="34" charset="0"/>
              </a:rPr>
              <a:t>To edit an existing goal, go to the Goals screen.</a:t>
            </a:r>
          </a:p>
          <a:p>
            <a:pPr marL="342900" indent="-342900" rtl="0" fontAlgn="ctr">
              <a:spcBef>
                <a:spcPts val="0"/>
              </a:spcBef>
              <a:spcAft>
                <a:spcPts val="0"/>
              </a:spcAft>
              <a:buFont typeface="+mj-lt"/>
              <a:buAutoNum type="arabicPeriod"/>
            </a:pPr>
            <a:r>
              <a:rPr lang="en-US" sz="1800" b="0" i="0" dirty="0">
                <a:solidFill>
                  <a:srgbClr val="111111"/>
                </a:solidFill>
                <a:effectLst/>
                <a:latin typeface="Calibri" panose="020F0502020204030204" pitchFamily="34" charset="0"/>
              </a:rPr>
              <a:t>Click the Details icon within the row of the goal you want to modify under the Actions column.</a:t>
            </a:r>
          </a:p>
          <a:p>
            <a:pPr marL="342900" indent="-342900" rtl="0" fontAlgn="ctr">
              <a:spcBef>
                <a:spcPts val="0"/>
              </a:spcBef>
              <a:spcAft>
                <a:spcPts val="0"/>
              </a:spcAft>
              <a:buFont typeface="+mj-lt"/>
              <a:buAutoNum type="arabicPeriod"/>
            </a:pPr>
            <a:r>
              <a:rPr lang="en-US" sz="1800" b="0" i="0" dirty="0">
                <a:effectLst/>
                <a:latin typeface="Calibri" panose="020F0502020204030204" pitchFamily="34" charset="0"/>
              </a:rPr>
              <a:t>Click the Edit button on the Goal Maintenance screen to make changes to the goal details</a:t>
            </a:r>
            <a:r>
              <a:rPr lang="en-US" sz="1800" b="0" i="0" dirty="0">
                <a:solidFill>
                  <a:srgbClr val="111111"/>
                </a:solidFill>
                <a:effectLst/>
                <a:latin typeface="Calibri" panose="020F0502020204030204" pitchFamily="34" charset="0"/>
              </a:rPr>
              <a:t>.</a:t>
            </a:r>
            <a:endParaRPr lang="en-US" dirty="0">
              <a:solidFill>
                <a:srgbClr val="111111"/>
              </a:solidFill>
              <a:latin typeface="Calibri" panose="020F0502020204030204" pitchFamily="34" charset="0"/>
            </a:endParaRPr>
          </a:p>
          <a:p>
            <a:pPr marL="342900" indent="-342900" rtl="0" fontAlgn="ctr">
              <a:spcBef>
                <a:spcPts val="0"/>
              </a:spcBef>
              <a:spcAft>
                <a:spcPts val="0"/>
              </a:spcAft>
              <a:buFont typeface="+mj-lt"/>
              <a:buAutoNum type="arabicPeriod"/>
            </a:pPr>
            <a:r>
              <a:rPr lang="en-US" sz="1800" b="0" i="0" dirty="0">
                <a:effectLst/>
                <a:latin typeface="Calibri" panose="020F0502020204030204" pitchFamily="34" charset="0"/>
              </a:rPr>
              <a:t>You can also delete an existing goal from this screen by clicking the Delete button</a:t>
            </a:r>
            <a:r>
              <a:rPr lang="en-US" sz="1800" b="0" i="0" dirty="0">
                <a:solidFill>
                  <a:srgbClr val="111111"/>
                </a:solidFill>
                <a:effectLst/>
                <a:latin typeface="Calibri" panose="020F0502020204030204" pitchFamily="34" charset="0"/>
              </a:rPr>
              <a:t>.</a:t>
            </a:r>
          </a:p>
          <a:p>
            <a:pPr marL="342900" indent="-342900" rtl="0" fontAlgn="ctr">
              <a:spcBef>
                <a:spcPts val="0"/>
              </a:spcBef>
              <a:spcAft>
                <a:spcPts val="0"/>
              </a:spcAft>
              <a:buFont typeface="+mj-lt"/>
              <a:buAutoNum type="arabicPeriod"/>
            </a:pPr>
            <a:r>
              <a:rPr lang="en-US" dirty="0">
                <a:solidFill>
                  <a:srgbClr val="111111"/>
                </a:solidFill>
                <a:latin typeface="Calibri" panose="020F0502020204030204" pitchFamily="34" charset="0"/>
              </a:rPr>
              <a:t>Click Save.</a:t>
            </a:r>
            <a:endParaRPr lang="en-US" sz="1800" b="0" i="0" dirty="0">
              <a:effectLst/>
              <a:latin typeface="Calibri" panose="020F0502020204030204" pitchFamily="34" charset="0"/>
            </a:endParaRPr>
          </a:p>
        </p:txBody>
      </p:sp>
    </p:spTree>
    <p:extLst>
      <p:ext uri="{BB962C8B-B14F-4D97-AF65-F5344CB8AC3E}">
        <p14:creationId xmlns:p14="http://schemas.microsoft.com/office/powerpoint/2010/main" val="1972115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15</a:t>
            </a:fld>
            <a:endParaRPr lang="en-US" dirty="0"/>
          </a:p>
        </p:txBody>
      </p:sp>
      <p:pic>
        <p:nvPicPr>
          <p:cNvPr id="4" name="Picture 3">
            <a:extLst>
              <a:ext uri="{FF2B5EF4-FFF2-40B4-BE49-F238E27FC236}">
                <a16:creationId xmlns:a16="http://schemas.microsoft.com/office/drawing/2014/main" id="{E52E09A6-A497-82E7-1692-4A13DA31DB0D}"/>
              </a:ext>
            </a:extLst>
          </p:cNvPr>
          <p:cNvPicPr>
            <a:picLocks noChangeAspect="1"/>
          </p:cNvPicPr>
          <p:nvPr/>
        </p:nvPicPr>
        <p:blipFill>
          <a:blip r:embed="rId2"/>
          <a:stretch>
            <a:fillRect/>
          </a:stretch>
        </p:blipFill>
        <p:spPr>
          <a:xfrm>
            <a:off x="472772" y="1960880"/>
            <a:ext cx="11246456" cy="2936240"/>
          </a:xfrm>
          <a:prstGeom prst="rect">
            <a:avLst/>
          </a:prstGeom>
        </p:spPr>
      </p:pic>
    </p:spTree>
    <p:extLst>
      <p:ext uri="{BB962C8B-B14F-4D97-AF65-F5344CB8AC3E}">
        <p14:creationId xmlns:p14="http://schemas.microsoft.com/office/powerpoint/2010/main" val="14406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16</a:t>
            </a:fld>
            <a:endParaRPr lang="en-US" dirty="0"/>
          </a:p>
        </p:txBody>
      </p:sp>
      <p:pic>
        <p:nvPicPr>
          <p:cNvPr id="6" name="Picture 5">
            <a:extLst>
              <a:ext uri="{FF2B5EF4-FFF2-40B4-BE49-F238E27FC236}">
                <a16:creationId xmlns:a16="http://schemas.microsoft.com/office/drawing/2014/main" id="{AB3962A4-1250-866C-BDDD-47AB8C407EBA}"/>
              </a:ext>
            </a:extLst>
          </p:cNvPr>
          <p:cNvPicPr>
            <a:picLocks noChangeAspect="1"/>
          </p:cNvPicPr>
          <p:nvPr/>
        </p:nvPicPr>
        <p:blipFill>
          <a:blip r:embed="rId2"/>
          <a:stretch>
            <a:fillRect/>
          </a:stretch>
        </p:blipFill>
        <p:spPr>
          <a:xfrm>
            <a:off x="1427480" y="919927"/>
            <a:ext cx="9337040" cy="5018146"/>
          </a:xfrm>
          <a:prstGeom prst="rect">
            <a:avLst/>
          </a:prstGeom>
        </p:spPr>
      </p:pic>
    </p:spTree>
    <p:extLst>
      <p:ext uri="{BB962C8B-B14F-4D97-AF65-F5344CB8AC3E}">
        <p14:creationId xmlns:p14="http://schemas.microsoft.com/office/powerpoint/2010/main" val="2493979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17</a:t>
            </a:fld>
            <a:endParaRPr lang="en-US" dirty="0"/>
          </a:p>
        </p:txBody>
      </p:sp>
      <p:pic>
        <p:nvPicPr>
          <p:cNvPr id="4" name="Picture 3">
            <a:extLst>
              <a:ext uri="{FF2B5EF4-FFF2-40B4-BE49-F238E27FC236}">
                <a16:creationId xmlns:a16="http://schemas.microsoft.com/office/drawing/2014/main" id="{06438F3F-A4BC-3FED-5F59-1B2799A8AB37}"/>
              </a:ext>
            </a:extLst>
          </p:cNvPr>
          <p:cNvPicPr>
            <a:picLocks noChangeAspect="1"/>
          </p:cNvPicPr>
          <p:nvPr/>
        </p:nvPicPr>
        <p:blipFill>
          <a:blip r:embed="rId2"/>
          <a:stretch>
            <a:fillRect/>
          </a:stretch>
        </p:blipFill>
        <p:spPr>
          <a:xfrm>
            <a:off x="1397190" y="918519"/>
            <a:ext cx="9397620" cy="5020962"/>
          </a:xfrm>
          <a:prstGeom prst="rect">
            <a:avLst/>
          </a:prstGeom>
        </p:spPr>
      </p:pic>
    </p:spTree>
    <p:extLst>
      <p:ext uri="{BB962C8B-B14F-4D97-AF65-F5344CB8AC3E}">
        <p14:creationId xmlns:p14="http://schemas.microsoft.com/office/powerpoint/2010/main" val="2589178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Adding an Action Step</a:t>
            </a:r>
          </a:p>
        </p:txBody>
      </p:sp>
    </p:spTree>
    <p:extLst>
      <p:ext uri="{BB962C8B-B14F-4D97-AF65-F5344CB8AC3E}">
        <p14:creationId xmlns:p14="http://schemas.microsoft.com/office/powerpoint/2010/main" val="330912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4842"/>
            <a:ext cx="9779183" cy="1325563"/>
          </a:xfrm>
        </p:spPr>
        <p:txBody>
          <a:bodyPr/>
          <a:lstStyle/>
          <a:p>
            <a:r>
              <a:rPr lang="en-US" dirty="0"/>
              <a:t>Adding an Action Step</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19</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076889" y="1828562"/>
            <a:ext cx="10038221" cy="2246769"/>
          </a:xfrm>
          <a:prstGeom prst="rect">
            <a:avLst/>
          </a:prstGeom>
          <a:noFill/>
        </p:spPr>
        <p:txBody>
          <a:bodyPr wrap="square" rtlCol="0">
            <a:spAutoFit/>
          </a:bodyPr>
          <a:lstStyle/>
          <a:p>
            <a:pPr marL="171450" indent="-171450" rtl="0" fontAlgn="ctr">
              <a:spcBef>
                <a:spcPts val="0"/>
              </a:spcBef>
              <a:spcAft>
                <a:spcPts val="0"/>
              </a:spcAft>
              <a:buFont typeface="Arial" panose="020B0604020202020204" pitchFamily="34" charset="0"/>
              <a:buChar char="•"/>
            </a:pPr>
            <a:r>
              <a:rPr lang="en-US" sz="1400" dirty="0">
                <a:solidFill>
                  <a:srgbClr val="111111"/>
                </a:solidFill>
                <a:effectLst/>
                <a:latin typeface="Calibri" panose="020F0502020204030204" pitchFamily="34" charset="0"/>
              </a:rPr>
              <a:t>Action steps are specific tasks that the client needs to complete to achieve their goal.</a:t>
            </a:r>
            <a:br>
              <a:rPr lang="en-US" sz="1400" dirty="0">
                <a:solidFill>
                  <a:srgbClr val="111111"/>
                </a:solidFill>
                <a:effectLst/>
                <a:latin typeface="Calibri" panose="020F0502020204030204" pitchFamily="34" charset="0"/>
              </a:rPr>
            </a:br>
            <a:endParaRPr lang="en-US" sz="1400" dirty="0">
              <a:solidFill>
                <a:srgbClr val="111111"/>
              </a:solidFill>
              <a:effectLst/>
              <a:latin typeface="Calibri" panose="020F0502020204030204" pitchFamily="34" charset="0"/>
            </a:endParaRPr>
          </a:p>
          <a:p>
            <a:pPr marL="171450" indent="-171450" rtl="0" fontAlgn="ctr">
              <a:spcBef>
                <a:spcPts val="0"/>
              </a:spcBef>
              <a:spcAft>
                <a:spcPts val="0"/>
              </a:spcAft>
              <a:buFont typeface="Arial" panose="020B0604020202020204" pitchFamily="34" charset="0"/>
              <a:buChar char="•"/>
            </a:pPr>
            <a:r>
              <a:rPr lang="en-US" sz="1400" dirty="0">
                <a:solidFill>
                  <a:srgbClr val="000000"/>
                </a:solidFill>
                <a:effectLst/>
                <a:latin typeface="Calibri" panose="020F0502020204030204" pitchFamily="34" charset="0"/>
              </a:rPr>
              <a:t>To add a new action step:</a:t>
            </a:r>
            <a:br>
              <a:rPr lang="en-US" sz="1400" dirty="0">
                <a:solidFill>
                  <a:srgbClr val="000000"/>
                </a:solidFill>
                <a:effectLst/>
                <a:latin typeface="Calibri" panose="020F0502020204030204" pitchFamily="34" charset="0"/>
              </a:rPr>
            </a:br>
            <a:endParaRPr lang="en-US" sz="1400" dirty="0">
              <a:solidFill>
                <a:srgbClr val="111111"/>
              </a:solidFill>
              <a:effectLst/>
              <a:latin typeface="Calibri" panose="020F0502020204030204" pitchFamily="34" charset="0"/>
            </a:endParaRPr>
          </a:p>
          <a:p>
            <a:pPr marL="685800" lvl="1" indent="-228600" fontAlgn="ctr">
              <a:buFont typeface="+mj-lt"/>
              <a:buAutoNum type="arabicPeriod"/>
            </a:pPr>
            <a:r>
              <a:rPr lang="en-US" sz="1400" b="0" i="0" dirty="0">
                <a:effectLst/>
                <a:latin typeface="Calibri" panose="020F0502020204030204" pitchFamily="34" charset="0"/>
              </a:rPr>
              <a:t>Click the Details icon within the row of the goal you want to add Action Steps for</a:t>
            </a:r>
          </a:p>
          <a:p>
            <a:pPr marL="685800" lvl="1" indent="-228600" fontAlgn="ctr">
              <a:buFont typeface="+mj-lt"/>
              <a:buAutoNum type="arabicPeriod"/>
            </a:pPr>
            <a:r>
              <a:rPr lang="en-US" sz="1400" b="0" i="0" dirty="0">
                <a:effectLst/>
                <a:latin typeface="Calibri" panose="020F0502020204030204" pitchFamily="34" charset="0"/>
              </a:rPr>
              <a:t>Click the “+Add New” button at the bottom of the Action Steps table</a:t>
            </a:r>
            <a:r>
              <a:rPr lang="en-US" sz="1400" b="0" i="0" dirty="0">
                <a:solidFill>
                  <a:srgbClr val="111111"/>
                </a:solidFill>
                <a:effectLst/>
                <a:latin typeface="Calibri" panose="020F0502020204030204" pitchFamily="34" charset="0"/>
              </a:rPr>
              <a:t>.</a:t>
            </a:r>
            <a:endParaRPr lang="en-US" sz="1400" b="0" i="0" dirty="0">
              <a:effectLst/>
              <a:latin typeface="Calibri" panose="020F0502020204030204" pitchFamily="34" charset="0"/>
            </a:endParaRPr>
          </a:p>
          <a:p>
            <a:pPr marL="685800" lvl="1" indent="-228600" fontAlgn="ctr">
              <a:buFont typeface="+mj-lt"/>
              <a:buAutoNum type="arabicPeriod"/>
            </a:pPr>
            <a:r>
              <a:rPr lang="en-US" sz="1400" b="0" i="0" dirty="0">
                <a:solidFill>
                  <a:srgbClr val="111111"/>
                </a:solidFill>
                <a:effectLst/>
                <a:latin typeface="Calibri" panose="020F0502020204030204" pitchFamily="34" charset="0"/>
              </a:rPr>
              <a:t>Fill in the fields, such as action step name, start date, focus area, target achieve date, with whom, and status.</a:t>
            </a:r>
          </a:p>
          <a:p>
            <a:pPr marL="1143000" lvl="2" indent="-228600" fontAlgn="ctr">
              <a:buFont typeface="Arial" panose="020B0604020202020204" pitchFamily="34" charset="0"/>
              <a:buChar char="•"/>
            </a:pPr>
            <a:r>
              <a:rPr lang="en-US" sz="1400" b="0" i="0" dirty="0">
                <a:solidFill>
                  <a:srgbClr val="111111"/>
                </a:solidFill>
                <a:effectLst/>
                <a:latin typeface="Calibri" panose="020F0502020204030204" pitchFamily="34" charset="0"/>
              </a:rPr>
              <a:t>Please note the "With Whom" is the person responsible for completing the Action Step such as Client, parent, guardian, </a:t>
            </a:r>
            <a:r>
              <a:rPr lang="en-US" sz="1400" b="0" i="0" dirty="0" err="1">
                <a:solidFill>
                  <a:srgbClr val="111111"/>
                </a:solidFill>
                <a:effectLst/>
                <a:latin typeface="Calibri" panose="020F0502020204030204" pitchFamily="34" charset="0"/>
              </a:rPr>
              <a:t>ect</a:t>
            </a:r>
            <a:r>
              <a:rPr lang="en-US" sz="1400" b="0" i="0" dirty="0">
                <a:solidFill>
                  <a:srgbClr val="111111"/>
                </a:solidFill>
                <a:effectLst/>
                <a:latin typeface="Calibri" panose="020F0502020204030204" pitchFamily="34" charset="0"/>
              </a:rPr>
              <a:t>. And not the MOC staff who created the Goal.</a:t>
            </a:r>
          </a:p>
          <a:p>
            <a:pPr marL="685800" lvl="1" indent="-228600" fontAlgn="ctr">
              <a:buFont typeface="+mj-lt"/>
              <a:buAutoNum type="arabicPeriod"/>
            </a:pPr>
            <a:r>
              <a:rPr lang="en-US" sz="1400" b="0" i="0" dirty="0">
                <a:solidFill>
                  <a:srgbClr val="111111"/>
                </a:solidFill>
                <a:effectLst/>
                <a:latin typeface="Calibri" panose="020F0502020204030204" pitchFamily="34" charset="0"/>
              </a:rPr>
              <a:t>Click Save</a:t>
            </a:r>
          </a:p>
        </p:txBody>
      </p:sp>
    </p:spTree>
    <p:extLst>
      <p:ext uri="{BB962C8B-B14F-4D97-AF65-F5344CB8AC3E}">
        <p14:creationId xmlns:p14="http://schemas.microsoft.com/office/powerpoint/2010/main" val="49595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25349"/>
            <a:ext cx="9779182" cy="3366815"/>
          </a:xfrm>
        </p:spPr>
        <p:txBody>
          <a:bodyPr vert="horz" lIns="91440" tIns="45720" rIns="91440" bIns="45720" rtlCol="0" anchor="t">
            <a:normAutofit fontScale="92500" lnSpcReduction="20000"/>
          </a:bodyPr>
          <a:lstStyle/>
          <a:p>
            <a:r>
              <a:rPr lang="en-US" dirty="0"/>
              <a:t>Introduction to the Goals Module</a:t>
            </a:r>
          </a:p>
          <a:p>
            <a:r>
              <a:rPr lang="en-US" dirty="0"/>
              <a:t>Goals Table</a:t>
            </a:r>
          </a:p>
          <a:p>
            <a:r>
              <a:rPr lang="en-US" dirty="0"/>
              <a:t>How to Create a Client Goal</a:t>
            </a:r>
          </a:p>
          <a:p>
            <a:r>
              <a:rPr lang="en-US" dirty="0"/>
              <a:t>How to Edit a Client Goal</a:t>
            </a:r>
          </a:p>
          <a:p>
            <a:r>
              <a:rPr lang="en-US" dirty="0"/>
              <a:t>How to add an Action Step</a:t>
            </a:r>
          </a:p>
          <a:p>
            <a:r>
              <a:rPr lang="en-US" dirty="0"/>
              <a:t>How to Edit an Action Step</a:t>
            </a:r>
          </a:p>
          <a:p>
            <a:r>
              <a:rPr lang="en-US" dirty="0"/>
              <a:t>How to Add and View Progress Notes</a:t>
            </a:r>
          </a:p>
          <a:p>
            <a:r>
              <a:rPr lang="en-US" dirty="0"/>
              <a:t>How to Print Out a Goals Report</a:t>
            </a:r>
          </a:p>
        </p:txBody>
      </p:sp>
      <p:sp>
        <p:nvSpPr>
          <p:cNvPr id="4" name="Date Placeholder 3">
            <a:extLst>
              <a:ext uri="{FF2B5EF4-FFF2-40B4-BE49-F238E27FC236}">
                <a16:creationId xmlns:a16="http://schemas.microsoft.com/office/drawing/2014/main" id="{5739303D-13C0-6A41-947A-F998CC47B32E}"/>
              </a:ext>
            </a:extLst>
          </p:cNvPr>
          <p:cNvSpPr>
            <a:spLocks noGrp="1"/>
          </p:cNvSpPr>
          <p:nvPr>
            <p:ph type="dt" sz="half" idx="2"/>
          </p:nvPr>
        </p:nvSpPr>
        <p:spPr>
          <a:xfrm>
            <a:off x="381000" y="6356350"/>
            <a:ext cx="2743200" cy="365125"/>
          </a:xfrm>
        </p:spPr>
        <p:txBody>
          <a:bodyPr/>
          <a:lstStyle/>
          <a:p>
            <a:fld id="{495D8227-9DE4-4D42-8C1B-E10C828BC634}" type="datetime1">
              <a:rPr lang="en-US" smtClean="0"/>
              <a:pPr/>
              <a:t>10/4/2024</a:t>
            </a:fld>
            <a:endParaRPr lang="en-US" dirty="0"/>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en-US" dirty="0"/>
              <a:t>Goals in CMS</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a:xfrm>
            <a:off x="381000" y="6356350"/>
            <a:ext cx="1701018" cy="365125"/>
          </a:xfrm>
        </p:spPr>
        <p:txBody>
          <a:bodyPr anchor="ctr">
            <a:normAutofit/>
          </a:bodyPr>
          <a:lstStyle/>
          <a:p>
            <a:pPr>
              <a:spcAft>
                <a:spcPts val="600"/>
              </a:spcAft>
            </a:pPr>
            <a:fld id="{C098A06B-52D8-C143-AE54-C8C950480C5A}" type="datetime1">
              <a:rPr lang="en-US" smtClean="0"/>
              <a:pPr>
                <a:spcAft>
                  <a:spcPts val="600"/>
                </a:spcAft>
              </a:pPr>
              <a:t>10/4/2024</a:t>
            </a:fld>
            <a:endParaRPr lang="en-US"/>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a:xfrm>
            <a:off x="4038600" y="6356350"/>
            <a:ext cx="4114800" cy="365125"/>
          </a:xfrm>
        </p:spPr>
        <p:txBody>
          <a:bodyPr anchor="ctr">
            <a:normAutofit/>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20</a:t>
            </a:fld>
            <a:endParaRPr lang="en-US"/>
          </a:p>
        </p:txBody>
      </p:sp>
      <p:pic>
        <p:nvPicPr>
          <p:cNvPr id="6" name="Picture 5">
            <a:extLst>
              <a:ext uri="{FF2B5EF4-FFF2-40B4-BE49-F238E27FC236}">
                <a16:creationId xmlns:a16="http://schemas.microsoft.com/office/drawing/2014/main" id="{B8AFA120-B950-C3A7-94C3-FC354C8943E0}"/>
              </a:ext>
            </a:extLst>
          </p:cNvPr>
          <p:cNvPicPr>
            <a:picLocks noChangeAspect="1"/>
          </p:cNvPicPr>
          <p:nvPr/>
        </p:nvPicPr>
        <p:blipFill>
          <a:blip r:embed="rId2"/>
          <a:stretch>
            <a:fillRect/>
          </a:stretch>
        </p:blipFill>
        <p:spPr>
          <a:xfrm>
            <a:off x="526356" y="2396255"/>
            <a:ext cx="11139288" cy="2065490"/>
          </a:xfrm>
          <a:prstGeom prst="rect">
            <a:avLst/>
          </a:prstGeom>
        </p:spPr>
      </p:pic>
    </p:spTree>
    <p:extLst>
      <p:ext uri="{BB962C8B-B14F-4D97-AF65-F5344CB8AC3E}">
        <p14:creationId xmlns:p14="http://schemas.microsoft.com/office/powerpoint/2010/main" val="1271479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a:xfrm>
            <a:off x="381000" y="6356350"/>
            <a:ext cx="1701018" cy="365125"/>
          </a:xfrm>
        </p:spPr>
        <p:txBody>
          <a:bodyPr anchor="ctr">
            <a:normAutofit/>
          </a:bodyPr>
          <a:lstStyle/>
          <a:p>
            <a:pPr>
              <a:spcAft>
                <a:spcPts val="600"/>
              </a:spcAft>
            </a:pPr>
            <a:fld id="{C098A06B-52D8-C143-AE54-C8C950480C5A}" type="datetime1">
              <a:rPr lang="en-US" smtClean="0"/>
              <a:pPr>
                <a:spcAft>
                  <a:spcPts val="600"/>
                </a:spcAft>
              </a:pPr>
              <a:t>10/4/2024</a:t>
            </a:fld>
            <a:endParaRPr lang="en-US"/>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a:xfrm>
            <a:off x="4038600" y="6356350"/>
            <a:ext cx="4114800" cy="365125"/>
          </a:xfrm>
        </p:spPr>
        <p:txBody>
          <a:bodyPr anchor="ctr">
            <a:normAutofit/>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21</a:t>
            </a:fld>
            <a:endParaRPr lang="en-US"/>
          </a:p>
        </p:txBody>
      </p:sp>
      <p:pic>
        <p:nvPicPr>
          <p:cNvPr id="4" name="Picture 3">
            <a:extLst>
              <a:ext uri="{FF2B5EF4-FFF2-40B4-BE49-F238E27FC236}">
                <a16:creationId xmlns:a16="http://schemas.microsoft.com/office/drawing/2014/main" id="{4A4381F6-EE09-DBFB-6A64-D42A7F48FBB5}"/>
              </a:ext>
            </a:extLst>
          </p:cNvPr>
          <p:cNvPicPr>
            <a:picLocks noChangeAspect="1"/>
          </p:cNvPicPr>
          <p:nvPr/>
        </p:nvPicPr>
        <p:blipFill>
          <a:blip r:embed="rId2"/>
          <a:stretch>
            <a:fillRect/>
          </a:stretch>
        </p:blipFill>
        <p:spPr>
          <a:xfrm>
            <a:off x="1924851" y="888188"/>
            <a:ext cx="8342298" cy="5081624"/>
          </a:xfrm>
          <a:prstGeom prst="rect">
            <a:avLst/>
          </a:prstGeom>
        </p:spPr>
      </p:pic>
    </p:spTree>
    <p:extLst>
      <p:ext uri="{BB962C8B-B14F-4D97-AF65-F5344CB8AC3E}">
        <p14:creationId xmlns:p14="http://schemas.microsoft.com/office/powerpoint/2010/main" val="313628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a:xfrm>
            <a:off x="381000" y="6356350"/>
            <a:ext cx="1701018" cy="365125"/>
          </a:xfrm>
        </p:spPr>
        <p:txBody>
          <a:bodyPr anchor="ctr">
            <a:normAutofit/>
          </a:bodyPr>
          <a:lstStyle/>
          <a:p>
            <a:pPr>
              <a:spcAft>
                <a:spcPts val="600"/>
              </a:spcAft>
            </a:pPr>
            <a:fld id="{C098A06B-52D8-C143-AE54-C8C950480C5A}" type="datetime1">
              <a:rPr lang="en-US" smtClean="0"/>
              <a:pPr>
                <a:spcAft>
                  <a:spcPts val="600"/>
                </a:spcAft>
              </a:pPr>
              <a:t>10/4/2024</a:t>
            </a:fld>
            <a:endParaRPr lang="en-US"/>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a:xfrm>
            <a:off x="4038600" y="6356350"/>
            <a:ext cx="4114800" cy="365125"/>
          </a:xfrm>
        </p:spPr>
        <p:txBody>
          <a:bodyPr anchor="ctr">
            <a:normAutofit/>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22</a:t>
            </a:fld>
            <a:endParaRPr lang="en-US"/>
          </a:p>
        </p:txBody>
      </p:sp>
      <p:pic>
        <p:nvPicPr>
          <p:cNvPr id="6" name="Picture 5">
            <a:extLst>
              <a:ext uri="{FF2B5EF4-FFF2-40B4-BE49-F238E27FC236}">
                <a16:creationId xmlns:a16="http://schemas.microsoft.com/office/drawing/2014/main" id="{9A11292D-8239-C12B-51D6-170AF2B2B48B}"/>
              </a:ext>
            </a:extLst>
          </p:cNvPr>
          <p:cNvPicPr>
            <a:picLocks noChangeAspect="1"/>
          </p:cNvPicPr>
          <p:nvPr/>
        </p:nvPicPr>
        <p:blipFill>
          <a:blip r:embed="rId2"/>
          <a:stretch>
            <a:fillRect/>
          </a:stretch>
        </p:blipFill>
        <p:spPr>
          <a:xfrm>
            <a:off x="1729190" y="1046205"/>
            <a:ext cx="8733620" cy="4765590"/>
          </a:xfrm>
          <a:prstGeom prst="rect">
            <a:avLst/>
          </a:prstGeom>
        </p:spPr>
      </p:pic>
    </p:spTree>
    <p:extLst>
      <p:ext uri="{BB962C8B-B14F-4D97-AF65-F5344CB8AC3E}">
        <p14:creationId xmlns:p14="http://schemas.microsoft.com/office/powerpoint/2010/main" val="4065657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Editing an Action Step</a:t>
            </a:r>
          </a:p>
        </p:txBody>
      </p:sp>
    </p:spTree>
    <p:extLst>
      <p:ext uri="{BB962C8B-B14F-4D97-AF65-F5344CB8AC3E}">
        <p14:creationId xmlns:p14="http://schemas.microsoft.com/office/powerpoint/2010/main" val="3211085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4842"/>
            <a:ext cx="9779183" cy="1325563"/>
          </a:xfrm>
        </p:spPr>
        <p:txBody>
          <a:bodyPr/>
          <a:lstStyle/>
          <a:p>
            <a:r>
              <a:rPr lang="en-US" dirty="0"/>
              <a:t>How to Edit an Action Step</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24</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037972" y="2001453"/>
            <a:ext cx="10038221" cy="2031325"/>
          </a:xfrm>
          <a:prstGeom prst="rect">
            <a:avLst/>
          </a:prstGeom>
          <a:noFill/>
        </p:spPr>
        <p:txBody>
          <a:bodyPr wrap="square" rtlCol="0">
            <a:spAutoFit/>
          </a:bodyPr>
          <a:lstStyle/>
          <a:p>
            <a:pPr marL="342900" indent="-342900" rtl="0" fontAlgn="ctr">
              <a:spcBef>
                <a:spcPts val="0"/>
              </a:spcBef>
              <a:spcAft>
                <a:spcPts val="0"/>
              </a:spcAft>
              <a:buFont typeface="+mj-lt"/>
              <a:buAutoNum type="arabicPeriod"/>
            </a:pPr>
            <a:r>
              <a:rPr lang="en-US" sz="1800" b="0" i="0" dirty="0">
                <a:solidFill>
                  <a:srgbClr val="111111"/>
                </a:solidFill>
                <a:effectLst/>
                <a:latin typeface="Calibri" panose="020F0502020204030204" pitchFamily="34" charset="0"/>
              </a:rPr>
              <a:t>To edit an existing action step, go to the Goal Maintenance screen.</a:t>
            </a:r>
          </a:p>
          <a:p>
            <a:pPr marL="342900" indent="-342900" rtl="0" fontAlgn="ctr">
              <a:spcBef>
                <a:spcPts val="0"/>
              </a:spcBef>
              <a:spcAft>
                <a:spcPts val="0"/>
              </a:spcAft>
              <a:buFont typeface="+mj-lt"/>
              <a:buAutoNum type="arabicPeriod"/>
            </a:pPr>
            <a:r>
              <a:rPr lang="en-US" sz="1800" b="0" i="0" dirty="0">
                <a:solidFill>
                  <a:srgbClr val="111111"/>
                </a:solidFill>
                <a:effectLst/>
                <a:latin typeface="Calibri" panose="020F0502020204030204" pitchFamily="34" charset="0"/>
              </a:rPr>
              <a:t>Click the Edit button within the row of the action step you want to modify.</a:t>
            </a:r>
          </a:p>
          <a:p>
            <a:pPr marL="342900" indent="-342900" rtl="0" fontAlgn="ctr">
              <a:spcBef>
                <a:spcPts val="0"/>
              </a:spcBef>
              <a:spcAft>
                <a:spcPts val="0"/>
              </a:spcAft>
              <a:buFont typeface="+mj-lt"/>
              <a:buAutoNum type="arabicPeriod"/>
            </a:pPr>
            <a:r>
              <a:rPr lang="en-US" sz="1800" b="0" i="0" dirty="0">
                <a:solidFill>
                  <a:srgbClr val="111111"/>
                </a:solidFill>
                <a:effectLst/>
                <a:latin typeface="Calibri" panose="020F0502020204030204" pitchFamily="34" charset="0"/>
              </a:rPr>
              <a:t>Make necessary changes.</a:t>
            </a:r>
          </a:p>
          <a:p>
            <a:pPr marL="342900" indent="-342900" rtl="0" fontAlgn="ctr">
              <a:spcBef>
                <a:spcPts val="0"/>
              </a:spcBef>
              <a:spcAft>
                <a:spcPts val="0"/>
              </a:spcAft>
              <a:buFont typeface="+mj-lt"/>
              <a:buAutoNum type="arabicPeriod"/>
            </a:pPr>
            <a:r>
              <a:rPr lang="en-US" sz="1800" b="0" i="0" dirty="0">
                <a:solidFill>
                  <a:srgbClr val="111111"/>
                </a:solidFill>
                <a:effectLst/>
                <a:latin typeface="Calibri" panose="020F0502020204030204" pitchFamily="34" charset="0"/>
              </a:rPr>
              <a:t>Click Save.</a:t>
            </a:r>
            <a:br>
              <a:rPr lang="en-US" sz="1800" b="0" i="0" dirty="0">
                <a:solidFill>
                  <a:srgbClr val="111111"/>
                </a:solidFill>
                <a:effectLst/>
                <a:latin typeface="Calibri" panose="020F0502020204030204" pitchFamily="34" charset="0"/>
              </a:rPr>
            </a:br>
            <a:endParaRPr lang="en-US" sz="1800" b="0" i="0" dirty="0">
              <a:solidFill>
                <a:srgbClr val="111111"/>
              </a:solidFill>
              <a:effectLst/>
              <a:latin typeface="Calibri" panose="020F0502020204030204" pitchFamily="34" charset="0"/>
            </a:endParaRPr>
          </a:p>
          <a:p>
            <a:pPr marL="342900" indent="-342900" rtl="0" fontAlgn="ctr">
              <a:spcBef>
                <a:spcPts val="0"/>
              </a:spcBef>
              <a:spcAft>
                <a:spcPts val="0"/>
              </a:spcAft>
              <a:buFont typeface="+mj-lt"/>
              <a:buAutoNum type="arabicPeriod"/>
            </a:pPr>
            <a:r>
              <a:rPr lang="en-US" sz="1800" b="0" i="0" dirty="0">
                <a:effectLst/>
                <a:latin typeface="Calibri" panose="020F0502020204030204" pitchFamily="34" charset="0"/>
              </a:rPr>
              <a:t>You can also delete an existing action step from this screen by clicking the Trash icon</a:t>
            </a:r>
            <a:r>
              <a:rPr lang="en-US" sz="1800" b="0" i="0" dirty="0">
                <a:solidFill>
                  <a:srgbClr val="111111"/>
                </a:solidFill>
                <a:effectLst/>
                <a:latin typeface="Calibri" panose="020F0502020204030204" pitchFamily="34" charset="0"/>
              </a:rPr>
              <a:t>.</a:t>
            </a:r>
            <a:endParaRPr lang="en-US" dirty="0">
              <a:solidFill>
                <a:srgbClr val="111111"/>
              </a:solidFill>
              <a:latin typeface="Calibri" panose="020F0502020204030204" pitchFamily="34" charset="0"/>
            </a:endParaRPr>
          </a:p>
          <a:p>
            <a:pPr marL="342900" indent="-342900" rtl="0" fontAlgn="ctr">
              <a:spcBef>
                <a:spcPts val="0"/>
              </a:spcBef>
              <a:spcAft>
                <a:spcPts val="0"/>
              </a:spcAft>
              <a:buFont typeface="+mj-lt"/>
              <a:buAutoNum type="arabicPeriod"/>
            </a:pPr>
            <a:r>
              <a:rPr lang="en-US" sz="1800" b="0" i="0" dirty="0">
                <a:effectLst/>
                <a:latin typeface="Calibri" panose="020F0502020204030204" pitchFamily="34" charset="0"/>
              </a:rPr>
              <a:t>You can reorder the action steps by dragging and dropping the rows within the table</a:t>
            </a:r>
            <a:r>
              <a:rPr lang="en-US" sz="1800" b="0" i="0" dirty="0">
                <a:solidFill>
                  <a:srgbClr val="111111"/>
                </a:solidFill>
                <a:effectLst/>
                <a:latin typeface="Calibri" panose="020F0502020204030204" pitchFamily="34" charset="0"/>
              </a:rPr>
              <a:t>.</a:t>
            </a:r>
            <a:endParaRPr lang="en-US" sz="1800" b="0" i="0" dirty="0">
              <a:effectLst/>
              <a:latin typeface="Calibri" panose="020F0502020204030204" pitchFamily="34" charset="0"/>
            </a:endParaRPr>
          </a:p>
        </p:txBody>
      </p:sp>
    </p:spTree>
    <p:extLst>
      <p:ext uri="{BB962C8B-B14F-4D97-AF65-F5344CB8AC3E}">
        <p14:creationId xmlns:p14="http://schemas.microsoft.com/office/powerpoint/2010/main" val="3960576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a:xfrm>
            <a:off x="381000" y="6356350"/>
            <a:ext cx="1701018" cy="365125"/>
          </a:xfrm>
        </p:spPr>
        <p:txBody>
          <a:bodyPr anchor="ctr">
            <a:normAutofit/>
          </a:bodyPr>
          <a:lstStyle/>
          <a:p>
            <a:pPr>
              <a:spcAft>
                <a:spcPts val="600"/>
              </a:spcAft>
            </a:pPr>
            <a:fld id="{C098A06B-52D8-C143-AE54-C8C950480C5A}" type="datetime1">
              <a:rPr lang="en-US" smtClean="0"/>
              <a:pPr>
                <a:spcAft>
                  <a:spcPts val="600"/>
                </a:spcAft>
              </a:pPr>
              <a:t>10/4/2024</a:t>
            </a:fld>
            <a:endParaRPr lang="en-US"/>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a:xfrm>
            <a:off x="4038600" y="6356350"/>
            <a:ext cx="4114800" cy="365125"/>
          </a:xfrm>
        </p:spPr>
        <p:txBody>
          <a:bodyPr anchor="ctr">
            <a:normAutofit/>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25</a:t>
            </a:fld>
            <a:endParaRPr lang="en-US"/>
          </a:p>
        </p:txBody>
      </p:sp>
      <p:pic>
        <p:nvPicPr>
          <p:cNvPr id="6" name="Picture 5">
            <a:extLst>
              <a:ext uri="{FF2B5EF4-FFF2-40B4-BE49-F238E27FC236}">
                <a16:creationId xmlns:a16="http://schemas.microsoft.com/office/drawing/2014/main" id="{B8AFA120-B950-C3A7-94C3-FC354C8943E0}"/>
              </a:ext>
            </a:extLst>
          </p:cNvPr>
          <p:cNvPicPr>
            <a:picLocks noChangeAspect="1"/>
          </p:cNvPicPr>
          <p:nvPr/>
        </p:nvPicPr>
        <p:blipFill>
          <a:blip r:embed="rId2"/>
          <a:stretch>
            <a:fillRect/>
          </a:stretch>
        </p:blipFill>
        <p:spPr>
          <a:xfrm>
            <a:off x="526356" y="2396255"/>
            <a:ext cx="11139288" cy="2065490"/>
          </a:xfrm>
          <a:prstGeom prst="rect">
            <a:avLst/>
          </a:prstGeom>
        </p:spPr>
      </p:pic>
    </p:spTree>
    <p:extLst>
      <p:ext uri="{BB962C8B-B14F-4D97-AF65-F5344CB8AC3E}">
        <p14:creationId xmlns:p14="http://schemas.microsoft.com/office/powerpoint/2010/main" val="79580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a:xfrm>
            <a:off x="381000" y="6356350"/>
            <a:ext cx="1701018" cy="365125"/>
          </a:xfrm>
        </p:spPr>
        <p:txBody>
          <a:bodyPr anchor="ctr">
            <a:normAutofit/>
          </a:bodyPr>
          <a:lstStyle/>
          <a:p>
            <a:pPr>
              <a:spcAft>
                <a:spcPts val="600"/>
              </a:spcAft>
            </a:pPr>
            <a:fld id="{C098A06B-52D8-C143-AE54-C8C950480C5A}" type="datetime1">
              <a:rPr lang="en-US" smtClean="0"/>
              <a:pPr>
                <a:spcAft>
                  <a:spcPts val="600"/>
                </a:spcAft>
              </a:pPr>
              <a:t>10/4/2024</a:t>
            </a:fld>
            <a:endParaRPr lang="en-US"/>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a:xfrm>
            <a:off x="4038600" y="6356350"/>
            <a:ext cx="4114800" cy="365125"/>
          </a:xfrm>
        </p:spPr>
        <p:txBody>
          <a:bodyPr anchor="ctr">
            <a:normAutofit/>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26</a:t>
            </a:fld>
            <a:endParaRPr lang="en-US"/>
          </a:p>
        </p:txBody>
      </p:sp>
      <p:pic>
        <p:nvPicPr>
          <p:cNvPr id="4" name="Picture 3">
            <a:extLst>
              <a:ext uri="{FF2B5EF4-FFF2-40B4-BE49-F238E27FC236}">
                <a16:creationId xmlns:a16="http://schemas.microsoft.com/office/drawing/2014/main" id="{18F2AD41-9D85-AEB8-5175-070F7991E73C}"/>
              </a:ext>
            </a:extLst>
          </p:cNvPr>
          <p:cNvPicPr>
            <a:picLocks noChangeAspect="1"/>
          </p:cNvPicPr>
          <p:nvPr/>
        </p:nvPicPr>
        <p:blipFill>
          <a:blip r:embed="rId2"/>
          <a:stretch>
            <a:fillRect/>
          </a:stretch>
        </p:blipFill>
        <p:spPr>
          <a:xfrm>
            <a:off x="1926506" y="749193"/>
            <a:ext cx="8338988" cy="5359614"/>
          </a:xfrm>
          <a:prstGeom prst="rect">
            <a:avLst/>
          </a:prstGeom>
        </p:spPr>
      </p:pic>
    </p:spTree>
    <p:extLst>
      <p:ext uri="{BB962C8B-B14F-4D97-AF65-F5344CB8AC3E}">
        <p14:creationId xmlns:p14="http://schemas.microsoft.com/office/powerpoint/2010/main" val="1083322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a:xfrm>
            <a:off x="381000" y="6356350"/>
            <a:ext cx="1701018" cy="365125"/>
          </a:xfrm>
        </p:spPr>
        <p:txBody>
          <a:bodyPr anchor="ctr">
            <a:normAutofit/>
          </a:bodyPr>
          <a:lstStyle/>
          <a:p>
            <a:pPr>
              <a:spcAft>
                <a:spcPts val="600"/>
              </a:spcAft>
            </a:pPr>
            <a:fld id="{C098A06B-52D8-C143-AE54-C8C950480C5A}" type="datetime1">
              <a:rPr lang="en-US" smtClean="0"/>
              <a:pPr>
                <a:spcAft>
                  <a:spcPts val="600"/>
                </a:spcAft>
              </a:pPr>
              <a:t>10/4/2024</a:t>
            </a:fld>
            <a:endParaRPr lang="en-US"/>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a:xfrm>
            <a:off x="4038600" y="6356350"/>
            <a:ext cx="4114800" cy="365125"/>
          </a:xfrm>
        </p:spPr>
        <p:txBody>
          <a:bodyPr anchor="ctr">
            <a:normAutofit/>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27</a:t>
            </a:fld>
            <a:endParaRPr lang="en-US"/>
          </a:p>
        </p:txBody>
      </p:sp>
      <p:pic>
        <p:nvPicPr>
          <p:cNvPr id="6" name="Picture 5">
            <a:extLst>
              <a:ext uri="{FF2B5EF4-FFF2-40B4-BE49-F238E27FC236}">
                <a16:creationId xmlns:a16="http://schemas.microsoft.com/office/drawing/2014/main" id="{A77CD308-821C-870B-6DFC-CFA232508ABE}"/>
              </a:ext>
            </a:extLst>
          </p:cNvPr>
          <p:cNvPicPr>
            <a:picLocks noChangeAspect="1"/>
          </p:cNvPicPr>
          <p:nvPr/>
        </p:nvPicPr>
        <p:blipFill>
          <a:blip r:embed="rId2"/>
          <a:stretch>
            <a:fillRect/>
          </a:stretch>
        </p:blipFill>
        <p:spPr>
          <a:xfrm>
            <a:off x="1871062" y="1130288"/>
            <a:ext cx="8449876" cy="4597424"/>
          </a:xfrm>
          <a:prstGeom prst="rect">
            <a:avLst/>
          </a:prstGeom>
        </p:spPr>
      </p:pic>
    </p:spTree>
    <p:extLst>
      <p:ext uri="{BB962C8B-B14F-4D97-AF65-F5344CB8AC3E}">
        <p14:creationId xmlns:p14="http://schemas.microsoft.com/office/powerpoint/2010/main" val="3526364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a:xfrm>
            <a:off x="381000" y="6356350"/>
            <a:ext cx="1701018" cy="365125"/>
          </a:xfrm>
        </p:spPr>
        <p:txBody>
          <a:bodyPr anchor="ctr">
            <a:normAutofit/>
          </a:bodyPr>
          <a:lstStyle/>
          <a:p>
            <a:pPr>
              <a:spcAft>
                <a:spcPts val="600"/>
              </a:spcAft>
            </a:pPr>
            <a:fld id="{C098A06B-52D8-C143-AE54-C8C950480C5A}" type="datetime1">
              <a:rPr lang="en-US" smtClean="0"/>
              <a:pPr>
                <a:spcAft>
                  <a:spcPts val="600"/>
                </a:spcAft>
              </a:pPr>
              <a:t>10/4/2024</a:t>
            </a:fld>
            <a:endParaRPr lang="en-US"/>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a:xfrm>
            <a:off x="4038600" y="6356350"/>
            <a:ext cx="4114800" cy="365125"/>
          </a:xfrm>
        </p:spPr>
        <p:txBody>
          <a:bodyPr anchor="ctr">
            <a:normAutofit/>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28</a:t>
            </a:fld>
            <a:endParaRPr lang="en-US"/>
          </a:p>
        </p:txBody>
      </p:sp>
      <p:pic>
        <p:nvPicPr>
          <p:cNvPr id="4" name="Picture 3">
            <a:extLst>
              <a:ext uri="{FF2B5EF4-FFF2-40B4-BE49-F238E27FC236}">
                <a16:creationId xmlns:a16="http://schemas.microsoft.com/office/drawing/2014/main" id="{46C57DB2-8D76-7604-01FA-902F2EA99DFF}"/>
              </a:ext>
            </a:extLst>
          </p:cNvPr>
          <p:cNvPicPr>
            <a:picLocks noChangeAspect="1"/>
          </p:cNvPicPr>
          <p:nvPr/>
        </p:nvPicPr>
        <p:blipFill>
          <a:blip r:embed="rId2"/>
          <a:stretch>
            <a:fillRect/>
          </a:stretch>
        </p:blipFill>
        <p:spPr>
          <a:xfrm>
            <a:off x="208527" y="2823882"/>
            <a:ext cx="11774946" cy="1210236"/>
          </a:xfrm>
          <a:prstGeom prst="rect">
            <a:avLst/>
          </a:prstGeom>
        </p:spPr>
      </p:pic>
    </p:spTree>
    <p:extLst>
      <p:ext uri="{BB962C8B-B14F-4D97-AF65-F5344CB8AC3E}">
        <p14:creationId xmlns:p14="http://schemas.microsoft.com/office/powerpoint/2010/main" val="1375329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a:xfrm>
            <a:off x="381000" y="6356350"/>
            <a:ext cx="1701018" cy="365125"/>
          </a:xfrm>
        </p:spPr>
        <p:txBody>
          <a:bodyPr anchor="ctr">
            <a:normAutofit/>
          </a:bodyPr>
          <a:lstStyle/>
          <a:p>
            <a:pPr>
              <a:spcAft>
                <a:spcPts val="600"/>
              </a:spcAft>
            </a:pPr>
            <a:fld id="{C098A06B-52D8-C143-AE54-C8C950480C5A}" type="datetime1">
              <a:rPr lang="en-US" smtClean="0"/>
              <a:pPr>
                <a:spcAft>
                  <a:spcPts val="600"/>
                </a:spcAft>
              </a:pPr>
              <a:t>10/4/2024</a:t>
            </a:fld>
            <a:endParaRPr lang="en-US"/>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a:xfrm>
            <a:off x="4038600" y="6356350"/>
            <a:ext cx="4114800" cy="365125"/>
          </a:xfrm>
        </p:spPr>
        <p:txBody>
          <a:bodyPr anchor="ctr">
            <a:normAutofit/>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29</a:t>
            </a:fld>
            <a:endParaRPr lang="en-US"/>
          </a:p>
        </p:txBody>
      </p:sp>
      <p:pic>
        <p:nvPicPr>
          <p:cNvPr id="2" name="Picture 1" descr="A screenshot of a computer&#10;&#10;Description automatically generated">
            <a:extLst>
              <a:ext uri="{FF2B5EF4-FFF2-40B4-BE49-F238E27FC236}">
                <a16:creationId xmlns:a16="http://schemas.microsoft.com/office/drawing/2014/main" id="{41BA1B78-DEE9-35E6-47B3-734805DFB01B}"/>
              </a:ext>
            </a:extLst>
          </p:cNvPr>
          <p:cNvPicPr>
            <a:picLocks noChangeAspect="1"/>
          </p:cNvPicPr>
          <p:nvPr/>
        </p:nvPicPr>
        <p:blipFill>
          <a:blip r:embed="rId2"/>
          <a:stretch>
            <a:fillRect/>
          </a:stretch>
        </p:blipFill>
        <p:spPr>
          <a:xfrm>
            <a:off x="257971" y="2601045"/>
            <a:ext cx="11676058" cy="1655910"/>
          </a:xfrm>
          <a:prstGeom prst="rect">
            <a:avLst/>
          </a:prstGeom>
        </p:spPr>
      </p:pic>
    </p:spTree>
    <p:extLst>
      <p:ext uri="{BB962C8B-B14F-4D97-AF65-F5344CB8AC3E}">
        <p14:creationId xmlns:p14="http://schemas.microsoft.com/office/powerpoint/2010/main" val="406895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Introduction to the Goals Module</a:t>
            </a:r>
          </a:p>
        </p:txBody>
      </p:sp>
    </p:spTree>
    <p:extLst>
      <p:ext uri="{BB962C8B-B14F-4D97-AF65-F5344CB8AC3E}">
        <p14:creationId xmlns:p14="http://schemas.microsoft.com/office/powerpoint/2010/main" val="3446797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Adding and Viewing Progress Notes</a:t>
            </a:r>
          </a:p>
        </p:txBody>
      </p:sp>
    </p:spTree>
    <p:extLst>
      <p:ext uri="{BB962C8B-B14F-4D97-AF65-F5344CB8AC3E}">
        <p14:creationId xmlns:p14="http://schemas.microsoft.com/office/powerpoint/2010/main" val="1764890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sz="4400" dirty="0"/>
              <a:t>How to Add and View Progress Notes</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31</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2677656"/>
          </a:xfrm>
          <a:prstGeom prst="rect">
            <a:avLst/>
          </a:prstGeom>
          <a:noFill/>
        </p:spPr>
        <p:txBody>
          <a:bodyPr wrap="square" rtlCol="0">
            <a:spAutoFit/>
          </a:bodyPr>
          <a:lstStyle/>
          <a:p>
            <a:pPr rtl="0" fontAlgn="ctr">
              <a:spcBef>
                <a:spcPts val="0"/>
              </a:spcBef>
              <a:spcAft>
                <a:spcPts val="0"/>
              </a:spcAft>
            </a:pPr>
            <a:r>
              <a:rPr lang="en-US" sz="1400" b="0" i="0" dirty="0">
                <a:solidFill>
                  <a:srgbClr val="111111"/>
                </a:solidFill>
                <a:effectLst/>
                <a:latin typeface="Calibri" panose="020F0502020204030204" pitchFamily="34" charset="0"/>
              </a:rPr>
              <a:t>Progress notes are records of the client’s achievements, challenges, feedback related to their action steps, or any additional comments you would like to add. </a:t>
            </a:r>
            <a:br>
              <a:rPr lang="en-US" sz="1400" b="0" i="0" dirty="0">
                <a:solidFill>
                  <a:srgbClr val="111111"/>
                </a:solidFill>
                <a:effectLst/>
                <a:latin typeface="Calibri" panose="020F0502020204030204" pitchFamily="34" charset="0"/>
              </a:rPr>
            </a:br>
            <a:endParaRPr lang="en-US" sz="1400" b="0" i="0" dirty="0">
              <a:solidFill>
                <a:srgbClr val="111111"/>
              </a:solidFill>
              <a:effectLst/>
              <a:latin typeface="Calibri" panose="020F0502020204030204" pitchFamily="34" charset="0"/>
            </a:endParaRPr>
          </a:p>
          <a:p>
            <a:pPr marL="342900" indent="-342900" rtl="0" fontAlgn="ctr">
              <a:spcBef>
                <a:spcPts val="0"/>
              </a:spcBef>
              <a:spcAft>
                <a:spcPts val="0"/>
              </a:spcAft>
              <a:buFont typeface="+mj-lt"/>
              <a:buAutoNum type="arabicPeriod"/>
            </a:pPr>
            <a:r>
              <a:rPr lang="en-US" sz="1400" b="0" i="0" dirty="0">
                <a:solidFill>
                  <a:srgbClr val="111111"/>
                </a:solidFill>
                <a:effectLst/>
                <a:latin typeface="Calibri" panose="020F0502020204030204" pitchFamily="34" charset="0"/>
              </a:rPr>
              <a:t>To add a new progress note, go to the Goal Maintenance screen and click the Add Note icon under the Actions column within the row of the action step you want to comment on.</a:t>
            </a:r>
          </a:p>
          <a:p>
            <a:pPr marL="342900" indent="-342900" rtl="0" fontAlgn="ctr">
              <a:spcBef>
                <a:spcPts val="0"/>
              </a:spcBef>
              <a:spcAft>
                <a:spcPts val="0"/>
              </a:spcAft>
              <a:buFont typeface="+mj-lt"/>
              <a:buAutoNum type="arabicPeriod"/>
            </a:pPr>
            <a:r>
              <a:rPr lang="en-US" sz="1400" b="0" i="0" dirty="0">
                <a:solidFill>
                  <a:srgbClr val="111111"/>
                </a:solidFill>
                <a:effectLst/>
                <a:latin typeface="Calibri" panose="020F0502020204030204" pitchFamily="34" charset="0"/>
              </a:rPr>
              <a:t>Fill in the required fields, such as note date, and note text.</a:t>
            </a:r>
          </a:p>
          <a:p>
            <a:pPr marL="800100" lvl="1" indent="-342900" rtl="0" fontAlgn="ctr">
              <a:spcBef>
                <a:spcPts val="0"/>
              </a:spcBef>
              <a:spcAft>
                <a:spcPts val="0"/>
              </a:spcAft>
              <a:buFont typeface="Arial" panose="020B0604020202020204" pitchFamily="34" charset="0"/>
              <a:buChar char="•"/>
            </a:pPr>
            <a:r>
              <a:rPr lang="en-US" sz="1400" b="0" i="0" dirty="0">
                <a:solidFill>
                  <a:srgbClr val="111111"/>
                </a:solidFill>
                <a:effectLst/>
                <a:latin typeface="Calibri" panose="020F0502020204030204" pitchFamily="34" charset="0"/>
              </a:rPr>
              <a:t>The progress note will be automatically tagged with “Goal” and the focus area of the action step. You can use these tags to search for the note within the Client Notebook.</a:t>
            </a:r>
          </a:p>
          <a:p>
            <a:pPr marL="342900" indent="-342900" rtl="0" fontAlgn="ctr">
              <a:spcBef>
                <a:spcPts val="0"/>
              </a:spcBef>
              <a:spcAft>
                <a:spcPts val="0"/>
              </a:spcAft>
              <a:buFont typeface="+mj-lt"/>
              <a:buAutoNum type="arabicPeriod"/>
            </a:pPr>
            <a:r>
              <a:rPr lang="en-US" sz="1400" b="0" i="0" dirty="0">
                <a:solidFill>
                  <a:srgbClr val="111111"/>
                </a:solidFill>
                <a:effectLst/>
                <a:latin typeface="Calibri" panose="020F0502020204030204" pitchFamily="34" charset="0"/>
              </a:rPr>
              <a:t>You can save the note in process or submit the note. If you save the note in process, you can edit the note later. If you submit the note, the note will be submitted to the Client Notebook and you can no longer edit the note.</a:t>
            </a:r>
          </a:p>
          <a:p>
            <a:pPr marL="342900" indent="-342900" rtl="0" fontAlgn="ctr">
              <a:spcBef>
                <a:spcPts val="0"/>
              </a:spcBef>
              <a:spcAft>
                <a:spcPts val="0"/>
              </a:spcAft>
              <a:buFont typeface="+mj-lt"/>
              <a:buAutoNum type="arabicPeriod"/>
            </a:pPr>
            <a:r>
              <a:rPr lang="en-US" sz="1400" b="0" i="0" dirty="0">
                <a:solidFill>
                  <a:srgbClr val="111111"/>
                </a:solidFill>
                <a:effectLst/>
                <a:latin typeface="Calibri" panose="020F0502020204030204" pitchFamily="34" charset="0"/>
              </a:rPr>
              <a:t>To view the existing progress notes for an action step, go to the Goal Maintenance screen and click on the row of the action step you want to see. You will see a list of all the progress notes that have been logged for that action step.</a:t>
            </a:r>
          </a:p>
        </p:txBody>
      </p:sp>
    </p:spTree>
    <p:extLst>
      <p:ext uri="{BB962C8B-B14F-4D97-AF65-F5344CB8AC3E}">
        <p14:creationId xmlns:p14="http://schemas.microsoft.com/office/powerpoint/2010/main" val="4135979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32</a:t>
            </a:fld>
            <a:endParaRPr lang="en-US" dirty="0"/>
          </a:p>
        </p:txBody>
      </p:sp>
      <p:pic>
        <p:nvPicPr>
          <p:cNvPr id="9" name="Picture 8">
            <a:extLst>
              <a:ext uri="{FF2B5EF4-FFF2-40B4-BE49-F238E27FC236}">
                <a16:creationId xmlns:a16="http://schemas.microsoft.com/office/drawing/2014/main" id="{F1518155-28B6-8ECE-FE89-3EE8AE59F952}"/>
              </a:ext>
            </a:extLst>
          </p:cNvPr>
          <p:cNvPicPr>
            <a:picLocks noChangeAspect="1"/>
          </p:cNvPicPr>
          <p:nvPr/>
        </p:nvPicPr>
        <p:blipFill>
          <a:blip r:embed="rId2"/>
          <a:stretch>
            <a:fillRect/>
          </a:stretch>
        </p:blipFill>
        <p:spPr>
          <a:xfrm>
            <a:off x="2470418" y="852417"/>
            <a:ext cx="7251164" cy="5153166"/>
          </a:xfrm>
          <a:prstGeom prst="rect">
            <a:avLst/>
          </a:prstGeom>
        </p:spPr>
      </p:pic>
    </p:spTree>
    <p:extLst>
      <p:ext uri="{BB962C8B-B14F-4D97-AF65-F5344CB8AC3E}">
        <p14:creationId xmlns:p14="http://schemas.microsoft.com/office/powerpoint/2010/main" val="539190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33</a:t>
            </a:fld>
            <a:endParaRPr lang="en-US" dirty="0"/>
          </a:p>
        </p:txBody>
      </p:sp>
      <p:pic>
        <p:nvPicPr>
          <p:cNvPr id="4" name="Picture 3">
            <a:extLst>
              <a:ext uri="{FF2B5EF4-FFF2-40B4-BE49-F238E27FC236}">
                <a16:creationId xmlns:a16="http://schemas.microsoft.com/office/drawing/2014/main" id="{671CEBBA-8081-88B6-0D53-6C291F328076}"/>
              </a:ext>
            </a:extLst>
          </p:cNvPr>
          <p:cNvPicPr>
            <a:picLocks noChangeAspect="1"/>
          </p:cNvPicPr>
          <p:nvPr/>
        </p:nvPicPr>
        <p:blipFill>
          <a:blip r:embed="rId2"/>
          <a:stretch>
            <a:fillRect/>
          </a:stretch>
        </p:blipFill>
        <p:spPr>
          <a:xfrm>
            <a:off x="1728120" y="1129553"/>
            <a:ext cx="8735760" cy="4598894"/>
          </a:xfrm>
          <a:prstGeom prst="rect">
            <a:avLst/>
          </a:prstGeom>
        </p:spPr>
      </p:pic>
    </p:spTree>
    <p:extLst>
      <p:ext uri="{BB962C8B-B14F-4D97-AF65-F5344CB8AC3E}">
        <p14:creationId xmlns:p14="http://schemas.microsoft.com/office/powerpoint/2010/main" val="602699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34</a:t>
            </a:fld>
            <a:endParaRPr lang="en-US" dirty="0"/>
          </a:p>
        </p:txBody>
      </p:sp>
      <p:pic>
        <p:nvPicPr>
          <p:cNvPr id="6" name="Picture 5">
            <a:extLst>
              <a:ext uri="{FF2B5EF4-FFF2-40B4-BE49-F238E27FC236}">
                <a16:creationId xmlns:a16="http://schemas.microsoft.com/office/drawing/2014/main" id="{577D5EF4-3E71-6A6F-4403-BFE24F4E4E36}"/>
              </a:ext>
            </a:extLst>
          </p:cNvPr>
          <p:cNvPicPr>
            <a:picLocks noChangeAspect="1"/>
          </p:cNvPicPr>
          <p:nvPr/>
        </p:nvPicPr>
        <p:blipFill>
          <a:blip r:embed="rId2"/>
          <a:stretch>
            <a:fillRect/>
          </a:stretch>
        </p:blipFill>
        <p:spPr>
          <a:xfrm>
            <a:off x="1567543" y="1056531"/>
            <a:ext cx="9056914" cy="4744938"/>
          </a:xfrm>
          <a:prstGeom prst="rect">
            <a:avLst/>
          </a:prstGeom>
        </p:spPr>
      </p:pic>
    </p:spTree>
    <p:extLst>
      <p:ext uri="{BB962C8B-B14F-4D97-AF65-F5344CB8AC3E}">
        <p14:creationId xmlns:p14="http://schemas.microsoft.com/office/powerpoint/2010/main" val="819336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35</a:t>
            </a:fld>
            <a:endParaRPr lang="en-US" dirty="0"/>
          </a:p>
        </p:txBody>
      </p:sp>
      <p:pic>
        <p:nvPicPr>
          <p:cNvPr id="4" name="Picture 3">
            <a:extLst>
              <a:ext uri="{FF2B5EF4-FFF2-40B4-BE49-F238E27FC236}">
                <a16:creationId xmlns:a16="http://schemas.microsoft.com/office/drawing/2014/main" id="{5731A223-A0DE-317A-D535-F2E6AE77B8E6}"/>
              </a:ext>
            </a:extLst>
          </p:cNvPr>
          <p:cNvPicPr>
            <a:picLocks noChangeAspect="1"/>
          </p:cNvPicPr>
          <p:nvPr/>
        </p:nvPicPr>
        <p:blipFill>
          <a:blip r:embed="rId2"/>
          <a:stretch>
            <a:fillRect/>
          </a:stretch>
        </p:blipFill>
        <p:spPr>
          <a:xfrm>
            <a:off x="633933" y="2263976"/>
            <a:ext cx="10924134" cy="2330048"/>
          </a:xfrm>
          <a:prstGeom prst="rect">
            <a:avLst/>
          </a:prstGeom>
        </p:spPr>
      </p:pic>
    </p:spTree>
    <p:extLst>
      <p:ext uri="{BB962C8B-B14F-4D97-AF65-F5344CB8AC3E}">
        <p14:creationId xmlns:p14="http://schemas.microsoft.com/office/powerpoint/2010/main" val="2617956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Printing the Goals Report</a:t>
            </a:r>
          </a:p>
        </p:txBody>
      </p:sp>
    </p:spTree>
    <p:extLst>
      <p:ext uri="{BB962C8B-B14F-4D97-AF65-F5344CB8AC3E}">
        <p14:creationId xmlns:p14="http://schemas.microsoft.com/office/powerpoint/2010/main" val="3718386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sz="4400" dirty="0"/>
              <a:t>How to Print Out a Goals Report</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37</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2677656"/>
          </a:xfrm>
          <a:prstGeom prst="rect">
            <a:avLst/>
          </a:prstGeom>
          <a:noFill/>
        </p:spPr>
        <p:txBody>
          <a:bodyPr wrap="square" rtlCol="0">
            <a:spAutoFit/>
          </a:bodyPr>
          <a:lstStyle/>
          <a:p>
            <a:pPr rtl="0" fontAlgn="ctr">
              <a:spcBef>
                <a:spcPts val="0"/>
              </a:spcBef>
              <a:spcAft>
                <a:spcPts val="0"/>
              </a:spcAft>
              <a:buFont typeface="+mj-lt"/>
              <a:buAutoNum type="arabicPeriod"/>
            </a:pPr>
            <a:r>
              <a:rPr lang="en-US" sz="1400" b="0" i="0" dirty="0">
                <a:solidFill>
                  <a:srgbClr val="111111"/>
                </a:solidFill>
                <a:effectLst/>
                <a:latin typeface="Calibri" panose="020F0502020204030204" pitchFamily="34" charset="0"/>
              </a:rPr>
              <a:t>To print out a report of all the client’s goals, go to the Goals screen and click the “Print” button at the top of the screen</a:t>
            </a:r>
          </a:p>
          <a:p>
            <a:pPr rtl="0" fontAlgn="ctr">
              <a:spcBef>
                <a:spcPts val="0"/>
              </a:spcBef>
              <a:spcAft>
                <a:spcPts val="0"/>
              </a:spcAft>
              <a:buFont typeface="+mj-lt"/>
              <a:buAutoNum type="arabicPeriod"/>
            </a:pPr>
            <a:r>
              <a:rPr lang="en-US" sz="1400" b="0" i="0" dirty="0">
                <a:solidFill>
                  <a:srgbClr val="111111"/>
                </a:solidFill>
                <a:effectLst/>
                <a:latin typeface="Calibri" panose="020F0502020204030204" pitchFamily="34" charset="0"/>
              </a:rPr>
              <a:t>You will see a printable output that includes the following information for each goal:</a:t>
            </a:r>
          </a:p>
          <a:p>
            <a:pPr marL="742950" lvl="1" indent="-285750" rtl="0" fontAlgn="ctr">
              <a:spcBef>
                <a:spcPts val="0"/>
              </a:spcBef>
              <a:spcAft>
                <a:spcPts val="0"/>
              </a:spcAft>
              <a:buFont typeface="Arial" panose="020B0604020202020204" pitchFamily="34" charset="0"/>
              <a:buChar char="•"/>
            </a:pPr>
            <a:r>
              <a:rPr lang="en-US" sz="1400" b="0" i="0" dirty="0">
                <a:solidFill>
                  <a:srgbClr val="111111"/>
                </a:solidFill>
                <a:effectLst/>
                <a:latin typeface="Calibri" panose="020F0502020204030204" pitchFamily="34" charset="0"/>
              </a:rPr>
              <a:t>Client name and ID</a:t>
            </a:r>
          </a:p>
          <a:p>
            <a:pPr marL="742950" lvl="1" indent="-285750" rtl="0" fontAlgn="ctr">
              <a:spcBef>
                <a:spcPts val="0"/>
              </a:spcBef>
              <a:spcAft>
                <a:spcPts val="0"/>
              </a:spcAft>
              <a:buFont typeface="Arial" panose="020B0604020202020204" pitchFamily="34" charset="0"/>
              <a:buChar char="•"/>
            </a:pPr>
            <a:r>
              <a:rPr lang="en-US" sz="1400" b="0" i="0" dirty="0">
                <a:solidFill>
                  <a:srgbClr val="111111"/>
                </a:solidFill>
                <a:effectLst/>
                <a:latin typeface="Calibri" panose="020F0502020204030204" pitchFamily="34" charset="0"/>
              </a:rPr>
              <a:t>Current Date</a:t>
            </a:r>
          </a:p>
          <a:p>
            <a:pPr marL="742950" lvl="1" indent="-285750" rtl="0" fontAlgn="ctr">
              <a:spcBef>
                <a:spcPts val="0"/>
              </a:spcBef>
              <a:spcAft>
                <a:spcPts val="0"/>
              </a:spcAft>
              <a:buFont typeface="Arial" panose="020B0604020202020204" pitchFamily="34" charset="0"/>
              <a:buChar char="•"/>
            </a:pPr>
            <a:r>
              <a:rPr lang="en-US" sz="1400" b="0" i="0" dirty="0">
                <a:solidFill>
                  <a:srgbClr val="111111"/>
                </a:solidFill>
                <a:effectLst/>
                <a:latin typeface="Calibri" panose="020F0502020204030204" pitchFamily="34" charset="0"/>
              </a:rPr>
              <a:t>Goal type and name</a:t>
            </a:r>
          </a:p>
          <a:p>
            <a:pPr marL="742950" lvl="1" indent="-285750" rtl="0" fontAlgn="ctr">
              <a:spcBef>
                <a:spcPts val="0"/>
              </a:spcBef>
              <a:spcAft>
                <a:spcPts val="0"/>
              </a:spcAft>
              <a:buFont typeface="Arial" panose="020B0604020202020204" pitchFamily="34" charset="0"/>
              <a:buChar char="•"/>
            </a:pPr>
            <a:r>
              <a:rPr lang="en-US" sz="1400" b="0" i="0" dirty="0">
                <a:solidFill>
                  <a:srgbClr val="111111"/>
                </a:solidFill>
                <a:effectLst/>
                <a:latin typeface="Calibri" panose="020F0502020204030204" pitchFamily="34" charset="0"/>
              </a:rPr>
              <a:t>Start date and target achieve date</a:t>
            </a:r>
          </a:p>
          <a:p>
            <a:pPr marL="742950" lvl="1" indent="-285750" rtl="0" fontAlgn="ctr">
              <a:spcBef>
                <a:spcPts val="0"/>
              </a:spcBef>
              <a:spcAft>
                <a:spcPts val="0"/>
              </a:spcAft>
              <a:buFont typeface="Arial" panose="020B0604020202020204" pitchFamily="34" charset="0"/>
              <a:buChar char="•"/>
            </a:pPr>
            <a:r>
              <a:rPr lang="en-US" sz="1400" b="0" i="0" dirty="0">
                <a:solidFill>
                  <a:srgbClr val="111111"/>
                </a:solidFill>
                <a:effectLst/>
                <a:latin typeface="Calibri" panose="020F0502020204030204" pitchFamily="34" charset="0"/>
              </a:rPr>
              <a:t>Program</a:t>
            </a:r>
          </a:p>
          <a:p>
            <a:pPr marL="742950" lvl="1" indent="-285750" rtl="0" fontAlgn="ctr">
              <a:spcBef>
                <a:spcPts val="0"/>
              </a:spcBef>
              <a:spcAft>
                <a:spcPts val="0"/>
              </a:spcAft>
              <a:buFont typeface="Arial" panose="020B0604020202020204" pitchFamily="34" charset="0"/>
              <a:buChar char="•"/>
            </a:pPr>
            <a:r>
              <a:rPr lang="en-US" sz="1400" b="0" i="0" dirty="0">
                <a:solidFill>
                  <a:srgbClr val="111111"/>
                </a:solidFill>
                <a:effectLst/>
                <a:latin typeface="Calibri" panose="020F0502020204030204" pitchFamily="34" charset="0"/>
              </a:rPr>
              <a:t>Goal description</a:t>
            </a:r>
          </a:p>
          <a:p>
            <a:pPr marL="742950" lvl="1" indent="-285750" rtl="0" fontAlgn="ctr">
              <a:spcBef>
                <a:spcPts val="0"/>
              </a:spcBef>
              <a:spcAft>
                <a:spcPts val="0"/>
              </a:spcAft>
              <a:buFont typeface="Arial" panose="020B0604020202020204" pitchFamily="34" charset="0"/>
              <a:buChar char="•"/>
            </a:pPr>
            <a:r>
              <a:rPr lang="en-US" sz="1400" b="0" i="0" dirty="0">
                <a:solidFill>
                  <a:srgbClr val="111111"/>
                </a:solidFill>
                <a:effectLst/>
                <a:latin typeface="Calibri" panose="020F0502020204030204" pitchFamily="34" charset="0"/>
              </a:rPr>
              <a:t>Strengths, preferences, and motivation</a:t>
            </a:r>
          </a:p>
          <a:p>
            <a:pPr marL="742950" lvl="1" indent="-285750" rtl="0" fontAlgn="ctr">
              <a:spcBef>
                <a:spcPts val="0"/>
              </a:spcBef>
              <a:spcAft>
                <a:spcPts val="0"/>
              </a:spcAft>
              <a:buFont typeface="Arial" panose="020B0604020202020204" pitchFamily="34" charset="0"/>
              <a:buChar char="•"/>
            </a:pPr>
            <a:r>
              <a:rPr lang="en-US" sz="1400" b="0" i="0" dirty="0">
                <a:solidFill>
                  <a:srgbClr val="111111"/>
                </a:solidFill>
                <a:effectLst/>
                <a:latin typeface="Calibri" panose="020F0502020204030204" pitchFamily="34" charset="0"/>
              </a:rPr>
              <a:t>Goal status</a:t>
            </a:r>
            <a:br>
              <a:rPr lang="en-US" sz="1400" b="0" i="0" dirty="0">
                <a:solidFill>
                  <a:srgbClr val="111111"/>
                </a:solidFill>
                <a:effectLst/>
                <a:latin typeface="Calibri" panose="020F0502020204030204" pitchFamily="34" charset="0"/>
              </a:rPr>
            </a:br>
            <a:endParaRPr lang="en-US" sz="1400" b="0" i="0" dirty="0">
              <a:solidFill>
                <a:srgbClr val="111111"/>
              </a:solidFill>
              <a:effectLst/>
              <a:latin typeface="Calibri" panose="020F0502020204030204" pitchFamily="34" charset="0"/>
            </a:endParaRPr>
          </a:p>
          <a:p>
            <a:pPr rtl="0" fontAlgn="ctr">
              <a:spcBef>
                <a:spcPts val="0"/>
              </a:spcBef>
              <a:spcAft>
                <a:spcPts val="0"/>
              </a:spcAft>
              <a:buFont typeface="+mj-lt"/>
              <a:buAutoNum type="arabicPeriod" startAt="3"/>
            </a:pPr>
            <a:r>
              <a:rPr lang="en-US" sz="1400" b="0" i="0" dirty="0">
                <a:effectLst/>
                <a:latin typeface="Calibri" panose="020F0502020204030204" pitchFamily="34" charset="0"/>
              </a:rPr>
              <a:t>You can also print out a single goal by clicking the Print icon within the row of the goal you want to print</a:t>
            </a:r>
            <a:r>
              <a:rPr lang="en-US" sz="1400" b="0" i="0" dirty="0">
                <a:solidFill>
                  <a:srgbClr val="111111"/>
                </a:solidFill>
                <a:effectLst/>
                <a:latin typeface="Calibri" panose="020F0502020204030204" pitchFamily="34" charset="0"/>
              </a:rPr>
              <a:t>.</a:t>
            </a:r>
            <a:endParaRPr lang="en-US" sz="1400" b="0" i="0" dirty="0">
              <a:effectLst/>
              <a:latin typeface="Calibri" panose="020F0502020204030204" pitchFamily="34" charset="0"/>
            </a:endParaRPr>
          </a:p>
        </p:txBody>
      </p:sp>
    </p:spTree>
    <p:extLst>
      <p:ext uri="{BB962C8B-B14F-4D97-AF65-F5344CB8AC3E}">
        <p14:creationId xmlns:p14="http://schemas.microsoft.com/office/powerpoint/2010/main" val="534211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38</a:t>
            </a:fld>
            <a:endParaRPr lang="en-US" dirty="0"/>
          </a:p>
        </p:txBody>
      </p:sp>
      <p:pic>
        <p:nvPicPr>
          <p:cNvPr id="6" name="Picture 5">
            <a:extLst>
              <a:ext uri="{FF2B5EF4-FFF2-40B4-BE49-F238E27FC236}">
                <a16:creationId xmlns:a16="http://schemas.microsoft.com/office/drawing/2014/main" id="{AA5C977A-99C5-869E-34C6-50E917ABADD5}"/>
              </a:ext>
            </a:extLst>
          </p:cNvPr>
          <p:cNvPicPr>
            <a:picLocks noChangeAspect="1"/>
          </p:cNvPicPr>
          <p:nvPr/>
        </p:nvPicPr>
        <p:blipFill>
          <a:blip r:embed="rId2"/>
          <a:stretch>
            <a:fillRect/>
          </a:stretch>
        </p:blipFill>
        <p:spPr>
          <a:xfrm>
            <a:off x="852616" y="2530426"/>
            <a:ext cx="10486768" cy="1797148"/>
          </a:xfrm>
          <a:prstGeom prst="rect">
            <a:avLst/>
          </a:prstGeom>
        </p:spPr>
      </p:pic>
    </p:spTree>
    <p:extLst>
      <p:ext uri="{BB962C8B-B14F-4D97-AF65-F5344CB8AC3E}">
        <p14:creationId xmlns:p14="http://schemas.microsoft.com/office/powerpoint/2010/main" val="2351007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39</a:t>
            </a:fld>
            <a:endParaRPr lang="en-US" dirty="0"/>
          </a:p>
        </p:txBody>
      </p:sp>
      <p:pic>
        <p:nvPicPr>
          <p:cNvPr id="4" name="Picture 3">
            <a:extLst>
              <a:ext uri="{FF2B5EF4-FFF2-40B4-BE49-F238E27FC236}">
                <a16:creationId xmlns:a16="http://schemas.microsoft.com/office/drawing/2014/main" id="{482197FC-534A-D9F1-D15B-AB711FB3E70E}"/>
              </a:ext>
            </a:extLst>
          </p:cNvPr>
          <p:cNvPicPr>
            <a:picLocks noChangeAspect="1"/>
          </p:cNvPicPr>
          <p:nvPr/>
        </p:nvPicPr>
        <p:blipFill>
          <a:blip r:embed="rId2"/>
          <a:stretch>
            <a:fillRect/>
          </a:stretch>
        </p:blipFill>
        <p:spPr>
          <a:xfrm>
            <a:off x="2304799" y="992659"/>
            <a:ext cx="7582402" cy="4872682"/>
          </a:xfrm>
          <a:prstGeom prst="rect">
            <a:avLst/>
          </a:prstGeom>
        </p:spPr>
      </p:pic>
    </p:spTree>
    <p:extLst>
      <p:ext uri="{BB962C8B-B14F-4D97-AF65-F5344CB8AC3E}">
        <p14:creationId xmlns:p14="http://schemas.microsoft.com/office/powerpoint/2010/main" val="384983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4941"/>
            <a:ext cx="9779183" cy="1325563"/>
          </a:xfrm>
        </p:spPr>
        <p:txBody>
          <a:bodyPr/>
          <a:lstStyle/>
          <a:p>
            <a:r>
              <a:rPr lang="en-US" dirty="0"/>
              <a:t>Introduction to the Goals Module</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4</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1692771"/>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800" dirty="0">
                <a:solidFill>
                  <a:srgbClr val="111111"/>
                </a:solidFill>
                <a:effectLst/>
                <a:latin typeface="Calibri" panose="020F0502020204030204" pitchFamily="34" charset="0"/>
              </a:rPr>
              <a:t>The Goals Module is a feature of CMS that helps you track and manage the goals of your clients.</a:t>
            </a:r>
          </a:p>
          <a:p>
            <a:pPr marL="285750" indent="-285750" rtl="0" fontAlgn="ctr">
              <a:spcBef>
                <a:spcPts val="0"/>
              </a:spcBef>
              <a:spcAft>
                <a:spcPts val="0"/>
              </a:spcAft>
              <a:buFont typeface="Arial" panose="020B0604020202020204" pitchFamily="34" charset="0"/>
              <a:buChar char="•"/>
            </a:pPr>
            <a:r>
              <a:rPr lang="en-US" sz="1800" dirty="0">
                <a:solidFill>
                  <a:srgbClr val="111111"/>
                </a:solidFill>
                <a:effectLst/>
                <a:latin typeface="Calibri" panose="020F0502020204030204" pitchFamily="34" charset="0"/>
              </a:rPr>
              <a:t>You can create, edit, and delete goals for each client, as well as add action steps and progress notes to monitor their progress.</a:t>
            </a:r>
          </a:p>
          <a:p>
            <a:pPr marL="285750" indent="-285750" rtl="0" fontAlgn="ctr">
              <a:spcBef>
                <a:spcPts val="0"/>
              </a:spcBef>
              <a:spcAft>
                <a:spcPts val="0"/>
              </a:spcAft>
              <a:buFont typeface="Arial" panose="020B0604020202020204" pitchFamily="34" charset="0"/>
              <a:buChar char="•"/>
            </a:pPr>
            <a:r>
              <a:rPr lang="en-US" sz="1800" dirty="0">
                <a:solidFill>
                  <a:srgbClr val="111111"/>
                </a:solidFill>
                <a:effectLst/>
                <a:latin typeface="Calibri" panose="020F0502020204030204" pitchFamily="34" charset="0"/>
              </a:rPr>
              <a:t>You can also print out a comprehensive report of the client’s goals, including the goal details, action steps, and progress notes</a:t>
            </a:r>
          </a:p>
          <a:p>
            <a:pPr rtl="0" fontAlgn="ctr">
              <a:spcBef>
                <a:spcPts val="0"/>
              </a:spcBef>
              <a:spcAft>
                <a:spcPts val="0"/>
              </a:spcAft>
            </a:pPr>
            <a:endParaRPr lang="en-US" sz="1400" b="0" i="0" dirty="0">
              <a:effectLst/>
              <a:latin typeface="Calibri" panose="020F0502020204030204" pitchFamily="34" charset="0"/>
            </a:endParaRPr>
          </a:p>
        </p:txBody>
      </p:sp>
    </p:spTree>
    <p:extLst>
      <p:ext uri="{BB962C8B-B14F-4D97-AF65-F5344CB8AC3E}">
        <p14:creationId xmlns:p14="http://schemas.microsoft.com/office/powerpoint/2010/main" val="2500938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a:t>Questions</a:t>
            </a:r>
          </a:p>
        </p:txBody>
      </p:sp>
    </p:spTree>
    <p:extLst>
      <p:ext uri="{BB962C8B-B14F-4D97-AF65-F5344CB8AC3E}">
        <p14:creationId xmlns:p14="http://schemas.microsoft.com/office/powerpoint/2010/main" val="92618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a:xfrm>
            <a:off x="381000" y="6356350"/>
            <a:ext cx="1701018" cy="365125"/>
          </a:xfrm>
        </p:spPr>
        <p:txBody>
          <a:bodyPr anchor="ctr">
            <a:normAutofit/>
          </a:bodyPr>
          <a:lstStyle/>
          <a:p>
            <a:pPr>
              <a:spcAft>
                <a:spcPts val="600"/>
              </a:spcAft>
            </a:pPr>
            <a:fld id="{C098A06B-52D8-C143-AE54-C8C950480C5A}" type="datetime1">
              <a:rPr lang="en-US" smtClean="0"/>
              <a:pPr>
                <a:spcAft>
                  <a:spcPts val="600"/>
                </a:spcAft>
              </a:pPr>
              <a:t>10/4/2024</a:t>
            </a:fld>
            <a:endParaRPr lang="en-US"/>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a:xfrm>
            <a:off x="4038600" y="6356350"/>
            <a:ext cx="4114800" cy="365125"/>
          </a:xfrm>
        </p:spPr>
        <p:txBody>
          <a:bodyPr anchor="ctr">
            <a:normAutofit/>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5</a:t>
            </a:fld>
            <a:endParaRPr lang="en-US"/>
          </a:p>
        </p:txBody>
      </p:sp>
      <p:pic>
        <p:nvPicPr>
          <p:cNvPr id="9" name="Picture 8">
            <a:extLst>
              <a:ext uri="{FF2B5EF4-FFF2-40B4-BE49-F238E27FC236}">
                <a16:creationId xmlns:a16="http://schemas.microsoft.com/office/drawing/2014/main" id="{C27DA27B-C23E-0B8F-734A-2584DCEEAA64}"/>
              </a:ext>
            </a:extLst>
          </p:cNvPr>
          <p:cNvPicPr>
            <a:picLocks noChangeAspect="1"/>
          </p:cNvPicPr>
          <p:nvPr/>
        </p:nvPicPr>
        <p:blipFill>
          <a:blip r:embed="rId2"/>
          <a:stretch>
            <a:fillRect/>
          </a:stretch>
        </p:blipFill>
        <p:spPr>
          <a:xfrm>
            <a:off x="0" y="1537905"/>
            <a:ext cx="12192000" cy="3782190"/>
          </a:xfrm>
          <a:prstGeom prst="rect">
            <a:avLst/>
          </a:prstGeom>
        </p:spPr>
      </p:pic>
    </p:spTree>
    <p:extLst>
      <p:ext uri="{BB962C8B-B14F-4D97-AF65-F5344CB8AC3E}">
        <p14:creationId xmlns:p14="http://schemas.microsoft.com/office/powerpoint/2010/main" val="152738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Goals Table</a:t>
            </a:r>
          </a:p>
        </p:txBody>
      </p:sp>
    </p:spTree>
    <p:extLst>
      <p:ext uri="{BB962C8B-B14F-4D97-AF65-F5344CB8AC3E}">
        <p14:creationId xmlns:p14="http://schemas.microsoft.com/office/powerpoint/2010/main" val="405617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4941"/>
            <a:ext cx="9779183" cy="1325563"/>
          </a:xfrm>
        </p:spPr>
        <p:txBody>
          <a:bodyPr/>
          <a:lstStyle/>
          <a:p>
            <a:r>
              <a:rPr lang="en-US" dirty="0"/>
              <a:t>Goals Table</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7</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3108543"/>
          </a:xfrm>
          <a:prstGeom prst="rect">
            <a:avLst/>
          </a:prstGeom>
          <a:noFill/>
        </p:spPr>
        <p:txBody>
          <a:bodyPr wrap="square" rtlCol="0">
            <a:spAutoFit/>
          </a:bodyPr>
          <a:lstStyle/>
          <a:p>
            <a:pPr marL="285750" indent="-285750" rtl="0" fontAlgn="ctr">
              <a:spcBef>
                <a:spcPts val="0"/>
              </a:spcBef>
              <a:spcAft>
                <a:spcPts val="0"/>
              </a:spcAft>
              <a:buFont typeface="Arial" panose="020B0604020202020204" pitchFamily="34" charset="0"/>
              <a:buChar char="•"/>
            </a:pPr>
            <a:r>
              <a:rPr lang="en-US" sz="1400" dirty="0">
                <a:solidFill>
                  <a:srgbClr val="111111"/>
                </a:solidFill>
                <a:effectLst/>
                <a:latin typeface="Calibri" panose="020F0502020204030204" pitchFamily="34" charset="0"/>
              </a:rPr>
              <a:t>The Goals table helps you track and manage the goals of your clients.</a:t>
            </a:r>
          </a:p>
          <a:p>
            <a:pPr marL="285750" indent="-285750" rtl="0" fontAlgn="ctr">
              <a:spcBef>
                <a:spcPts val="0"/>
              </a:spcBef>
              <a:spcAft>
                <a:spcPts val="0"/>
              </a:spcAft>
              <a:buFont typeface="Arial" panose="020B0604020202020204" pitchFamily="34" charset="0"/>
              <a:buChar char="•"/>
            </a:pPr>
            <a:r>
              <a:rPr lang="en-US" sz="1400" dirty="0">
                <a:solidFill>
                  <a:srgbClr val="111111"/>
                </a:solidFill>
                <a:effectLst/>
                <a:latin typeface="Calibri" panose="020F0502020204030204" pitchFamily="34" charset="0"/>
              </a:rPr>
              <a:t>You can create, edit, and delete goals for each client, as well as add action steps and progress notes to monitor their progress.</a:t>
            </a:r>
          </a:p>
          <a:p>
            <a:pPr marL="285750" indent="-285750" rtl="0" fontAlgn="ctr">
              <a:spcBef>
                <a:spcPts val="0"/>
              </a:spcBef>
              <a:spcAft>
                <a:spcPts val="0"/>
              </a:spcAft>
              <a:buFont typeface="Arial" panose="020B0604020202020204" pitchFamily="34" charset="0"/>
              <a:buChar char="•"/>
            </a:pPr>
            <a:r>
              <a:rPr lang="en-US" sz="1400" dirty="0">
                <a:solidFill>
                  <a:srgbClr val="000000"/>
                </a:solidFill>
                <a:effectLst/>
                <a:latin typeface="Calibri" panose="020F0502020204030204" pitchFamily="34" charset="0"/>
              </a:rPr>
              <a:t>You can choose to print out all client goals using the Print button from the top of the screen, or you can print out a single goal (including all details) using the print icon within a specific row of the Goals table.</a:t>
            </a:r>
            <a:br>
              <a:rPr lang="en-US" sz="1400" dirty="0">
                <a:solidFill>
                  <a:srgbClr val="000000"/>
                </a:solidFill>
                <a:effectLst/>
                <a:latin typeface="Calibri" panose="020F0502020204030204" pitchFamily="34" charset="0"/>
              </a:rPr>
            </a:br>
            <a:endParaRPr lang="en-US" sz="1400" dirty="0">
              <a:solidFill>
                <a:srgbClr val="111111"/>
              </a:solidFill>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US" sz="1400" dirty="0">
                <a:solidFill>
                  <a:srgbClr val="111111"/>
                </a:solidFill>
                <a:effectLst/>
                <a:latin typeface="Calibri" panose="020F0502020204030204" pitchFamily="34" charset="0"/>
              </a:rPr>
              <a:t>The Goals table contains the following columns:</a:t>
            </a:r>
          </a:p>
          <a:p>
            <a:pPr marL="742950" lvl="1" indent="-285750" rtl="0" fontAlgn="ctr">
              <a:spcBef>
                <a:spcPts val="0"/>
              </a:spcBef>
              <a:spcAft>
                <a:spcPts val="0"/>
              </a:spcAft>
              <a:buFont typeface="Arial" panose="020B0604020202020204" pitchFamily="34" charset="0"/>
              <a:buChar char="•"/>
            </a:pPr>
            <a:r>
              <a:rPr lang="en-US" sz="1400" b="1" dirty="0">
                <a:solidFill>
                  <a:srgbClr val="111111"/>
                </a:solidFill>
                <a:effectLst/>
                <a:latin typeface="Calibri" panose="020F0502020204030204" pitchFamily="34" charset="0"/>
              </a:rPr>
              <a:t>Goal Name</a:t>
            </a:r>
            <a:r>
              <a:rPr lang="en-US" sz="1400" dirty="0">
                <a:solidFill>
                  <a:srgbClr val="111111"/>
                </a:solidFill>
                <a:effectLst/>
                <a:latin typeface="Calibri" panose="020F0502020204030204" pitchFamily="34" charset="0"/>
              </a:rPr>
              <a:t>: The name of the goal, such as “Achieve Employment.”</a:t>
            </a:r>
          </a:p>
          <a:p>
            <a:pPr marL="742950" lvl="1" indent="-285750" rtl="0" fontAlgn="ctr">
              <a:spcBef>
                <a:spcPts val="0"/>
              </a:spcBef>
              <a:spcAft>
                <a:spcPts val="0"/>
              </a:spcAft>
              <a:buFont typeface="Arial" panose="020B0604020202020204" pitchFamily="34" charset="0"/>
              <a:buChar char="•"/>
            </a:pPr>
            <a:r>
              <a:rPr lang="en-US" sz="1400" b="1" dirty="0">
                <a:solidFill>
                  <a:srgbClr val="111111"/>
                </a:solidFill>
                <a:effectLst/>
                <a:latin typeface="Calibri" panose="020F0502020204030204" pitchFamily="34" charset="0"/>
              </a:rPr>
              <a:t>Goal Type</a:t>
            </a:r>
            <a:r>
              <a:rPr lang="en-US" sz="1400" dirty="0">
                <a:solidFill>
                  <a:srgbClr val="111111"/>
                </a:solidFill>
                <a:effectLst/>
                <a:latin typeface="Calibri" panose="020F0502020204030204" pitchFamily="34" charset="0"/>
              </a:rPr>
              <a:t>: The type of goal, such as mental health, employment, or housing.</a:t>
            </a:r>
          </a:p>
          <a:p>
            <a:pPr marL="742950" lvl="1" indent="-285750" rtl="0" fontAlgn="ctr">
              <a:spcBef>
                <a:spcPts val="0"/>
              </a:spcBef>
              <a:spcAft>
                <a:spcPts val="0"/>
              </a:spcAft>
              <a:buFont typeface="Arial" panose="020B0604020202020204" pitchFamily="34" charset="0"/>
              <a:buChar char="•"/>
            </a:pPr>
            <a:r>
              <a:rPr lang="en-US" sz="1400" b="1" dirty="0">
                <a:solidFill>
                  <a:srgbClr val="111111"/>
                </a:solidFill>
                <a:effectLst/>
                <a:latin typeface="Calibri" panose="020F0502020204030204" pitchFamily="34" charset="0"/>
              </a:rPr>
              <a:t>Program</a:t>
            </a:r>
            <a:r>
              <a:rPr lang="en-US" sz="1400" dirty="0">
                <a:solidFill>
                  <a:srgbClr val="111111"/>
                </a:solidFill>
                <a:effectLst/>
                <a:latin typeface="Calibri" panose="020F0502020204030204" pitchFamily="34" charset="0"/>
              </a:rPr>
              <a:t>: The program that the goal is associated with.</a:t>
            </a:r>
          </a:p>
          <a:p>
            <a:pPr marL="742950" lvl="1" indent="-285750" rtl="0" fontAlgn="ctr">
              <a:spcBef>
                <a:spcPts val="0"/>
              </a:spcBef>
              <a:spcAft>
                <a:spcPts val="0"/>
              </a:spcAft>
              <a:buFont typeface="Arial" panose="020B0604020202020204" pitchFamily="34" charset="0"/>
              <a:buChar char="•"/>
            </a:pPr>
            <a:r>
              <a:rPr lang="en-US" sz="1400" b="1" dirty="0">
                <a:solidFill>
                  <a:srgbClr val="111111"/>
                </a:solidFill>
                <a:effectLst/>
                <a:latin typeface="Calibri" panose="020F0502020204030204" pitchFamily="34" charset="0"/>
              </a:rPr>
              <a:t>Owner</a:t>
            </a:r>
            <a:r>
              <a:rPr lang="en-US" sz="1400" dirty="0">
                <a:solidFill>
                  <a:srgbClr val="111111"/>
                </a:solidFill>
                <a:effectLst/>
                <a:latin typeface="Calibri" panose="020F0502020204030204" pitchFamily="34" charset="0"/>
              </a:rPr>
              <a:t>: The CMS user that created the Goal or the user who is assigned the Goal.</a:t>
            </a:r>
          </a:p>
          <a:p>
            <a:pPr marL="742950" lvl="1" indent="-285750" rtl="0" fontAlgn="ctr">
              <a:spcBef>
                <a:spcPts val="0"/>
              </a:spcBef>
              <a:spcAft>
                <a:spcPts val="0"/>
              </a:spcAft>
              <a:buFont typeface="Arial" panose="020B0604020202020204" pitchFamily="34" charset="0"/>
              <a:buChar char="•"/>
            </a:pPr>
            <a:r>
              <a:rPr lang="en-US" sz="1400" b="1" dirty="0">
                <a:solidFill>
                  <a:srgbClr val="111111"/>
                </a:solidFill>
                <a:effectLst/>
                <a:latin typeface="Calibri" panose="020F0502020204030204" pitchFamily="34" charset="0"/>
              </a:rPr>
              <a:t>Start Date</a:t>
            </a:r>
            <a:r>
              <a:rPr lang="en-US" sz="1400" dirty="0">
                <a:solidFill>
                  <a:srgbClr val="111111"/>
                </a:solidFill>
                <a:effectLst/>
                <a:latin typeface="Calibri" panose="020F0502020204030204" pitchFamily="34" charset="0"/>
              </a:rPr>
              <a:t>: The date when the goal was created.</a:t>
            </a:r>
          </a:p>
          <a:p>
            <a:pPr marL="742950" lvl="1" indent="-285750" rtl="0" fontAlgn="ctr">
              <a:spcBef>
                <a:spcPts val="0"/>
              </a:spcBef>
              <a:spcAft>
                <a:spcPts val="0"/>
              </a:spcAft>
              <a:buFont typeface="Arial" panose="020B0604020202020204" pitchFamily="34" charset="0"/>
              <a:buChar char="•"/>
            </a:pPr>
            <a:r>
              <a:rPr lang="en-US" sz="1400" b="1" dirty="0">
                <a:solidFill>
                  <a:srgbClr val="111111"/>
                </a:solidFill>
                <a:effectLst/>
                <a:latin typeface="Calibri" panose="020F0502020204030204" pitchFamily="34" charset="0"/>
              </a:rPr>
              <a:t>Target Achieve Date</a:t>
            </a:r>
            <a:r>
              <a:rPr lang="en-US" sz="1400" dirty="0">
                <a:solidFill>
                  <a:srgbClr val="111111"/>
                </a:solidFill>
                <a:effectLst/>
                <a:latin typeface="Calibri" panose="020F0502020204030204" pitchFamily="34" charset="0"/>
              </a:rPr>
              <a:t>: The date when the goal is expected to be achieved.</a:t>
            </a:r>
          </a:p>
          <a:p>
            <a:pPr marL="742950" lvl="1" indent="-285750" rtl="0" fontAlgn="ctr">
              <a:spcBef>
                <a:spcPts val="0"/>
              </a:spcBef>
              <a:spcAft>
                <a:spcPts val="0"/>
              </a:spcAft>
              <a:buFont typeface="Arial" panose="020B0604020202020204" pitchFamily="34" charset="0"/>
              <a:buChar char="•"/>
            </a:pPr>
            <a:r>
              <a:rPr lang="en-US" sz="1400" b="1" dirty="0">
                <a:solidFill>
                  <a:srgbClr val="111111"/>
                </a:solidFill>
                <a:effectLst/>
                <a:latin typeface="Calibri" panose="020F0502020204030204" pitchFamily="34" charset="0"/>
              </a:rPr>
              <a:t>Goal Status</a:t>
            </a:r>
            <a:r>
              <a:rPr lang="en-US" sz="1400" dirty="0">
                <a:solidFill>
                  <a:srgbClr val="000000"/>
                </a:solidFill>
                <a:effectLst/>
                <a:latin typeface="Calibri" panose="020F0502020204030204" pitchFamily="34" charset="0"/>
              </a:rPr>
              <a:t>: </a:t>
            </a:r>
            <a:r>
              <a:rPr lang="en-US" sz="1400" dirty="0">
                <a:solidFill>
                  <a:srgbClr val="111111"/>
                </a:solidFill>
                <a:effectLst/>
                <a:latin typeface="Calibri" panose="020F0502020204030204" pitchFamily="34" charset="0"/>
              </a:rPr>
              <a:t>The current status of the goal, such as “In Progress” or “Completed.”</a:t>
            </a:r>
          </a:p>
          <a:p>
            <a:pPr marL="742950" lvl="1" indent="-285750" rtl="0" fontAlgn="ctr">
              <a:spcBef>
                <a:spcPts val="0"/>
              </a:spcBef>
              <a:spcAft>
                <a:spcPts val="0"/>
              </a:spcAft>
              <a:buFont typeface="Arial" panose="020B0604020202020204" pitchFamily="34" charset="0"/>
              <a:buChar char="•"/>
            </a:pPr>
            <a:r>
              <a:rPr lang="en-US" sz="1400" b="1" dirty="0">
                <a:solidFill>
                  <a:srgbClr val="111111"/>
                </a:solidFill>
                <a:effectLst/>
                <a:latin typeface="Calibri" panose="020F0502020204030204" pitchFamily="34" charset="0"/>
              </a:rPr>
              <a:t>Status Date</a:t>
            </a:r>
            <a:r>
              <a:rPr lang="en-US" sz="1400" dirty="0">
                <a:solidFill>
                  <a:srgbClr val="111111"/>
                </a:solidFill>
                <a:effectLst/>
                <a:latin typeface="Calibri" panose="020F0502020204030204" pitchFamily="34" charset="0"/>
              </a:rPr>
              <a:t>: The date the Goal Status was most recently changed.</a:t>
            </a:r>
          </a:p>
        </p:txBody>
      </p:sp>
    </p:spTree>
    <p:extLst>
      <p:ext uri="{BB962C8B-B14F-4D97-AF65-F5344CB8AC3E}">
        <p14:creationId xmlns:p14="http://schemas.microsoft.com/office/powerpoint/2010/main" val="232372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a:xfrm>
            <a:off x="381000" y="6356350"/>
            <a:ext cx="1701018" cy="365125"/>
          </a:xfrm>
        </p:spPr>
        <p:txBody>
          <a:bodyPr anchor="ctr">
            <a:normAutofit/>
          </a:bodyPr>
          <a:lstStyle/>
          <a:p>
            <a:pPr>
              <a:spcAft>
                <a:spcPts val="600"/>
              </a:spcAft>
            </a:pPr>
            <a:fld id="{C098A06B-52D8-C143-AE54-C8C950480C5A}" type="datetime1">
              <a:rPr lang="en-US" smtClean="0"/>
              <a:pPr>
                <a:spcAft>
                  <a:spcPts val="600"/>
                </a:spcAft>
              </a:pPr>
              <a:t>10/4/2024</a:t>
            </a:fld>
            <a:endParaRPr lang="en-US"/>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a:xfrm>
            <a:off x="4038600" y="6356350"/>
            <a:ext cx="4114800" cy="365125"/>
          </a:xfrm>
        </p:spPr>
        <p:txBody>
          <a:bodyPr anchor="ctr">
            <a:normAutofit/>
          </a:bodyPr>
          <a:lstStyle/>
          <a:p>
            <a:r>
              <a:rPr lang="en-US" dirty="0"/>
              <a:t>Goals in CMS</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8</a:t>
            </a:fld>
            <a:endParaRPr lang="en-US"/>
          </a:p>
        </p:txBody>
      </p:sp>
      <p:pic>
        <p:nvPicPr>
          <p:cNvPr id="4" name="Picture 3">
            <a:extLst>
              <a:ext uri="{FF2B5EF4-FFF2-40B4-BE49-F238E27FC236}">
                <a16:creationId xmlns:a16="http://schemas.microsoft.com/office/drawing/2014/main" id="{7206721C-8E5B-C247-173A-29C83A66F354}"/>
              </a:ext>
            </a:extLst>
          </p:cNvPr>
          <p:cNvPicPr>
            <a:picLocks noChangeAspect="1"/>
          </p:cNvPicPr>
          <p:nvPr/>
        </p:nvPicPr>
        <p:blipFill>
          <a:blip r:embed="rId2"/>
          <a:stretch>
            <a:fillRect/>
          </a:stretch>
        </p:blipFill>
        <p:spPr>
          <a:xfrm>
            <a:off x="141057" y="1727200"/>
            <a:ext cx="11909886" cy="3403600"/>
          </a:xfrm>
          <a:prstGeom prst="rect">
            <a:avLst/>
          </a:prstGeom>
        </p:spPr>
      </p:pic>
    </p:spTree>
    <p:extLst>
      <p:ext uri="{BB962C8B-B14F-4D97-AF65-F5344CB8AC3E}">
        <p14:creationId xmlns:p14="http://schemas.microsoft.com/office/powerpoint/2010/main" val="39836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Creating a Client Goal</a:t>
            </a:r>
          </a:p>
        </p:txBody>
      </p:sp>
    </p:spTree>
    <p:extLst>
      <p:ext uri="{BB962C8B-B14F-4D97-AF65-F5344CB8AC3E}">
        <p14:creationId xmlns:p14="http://schemas.microsoft.com/office/powerpoint/2010/main" val="2985027292"/>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3.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{2AE44E4A-063F-4264-8198-BB7186E66C97}tf45331398_win32</Template>
  <TotalTime>1843</TotalTime>
  <Words>1213</Words>
  <Application>Microsoft Office PowerPoint</Application>
  <PresentationFormat>Widescreen</PresentationFormat>
  <Paragraphs>173</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Tenorite</vt:lpstr>
      <vt:lpstr>Office Theme</vt:lpstr>
      <vt:lpstr>Goals in CMS</vt:lpstr>
      <vt:lpstr>Agenda</vt:lpstr>
      <vt:lpstr>Introduction to the Goals Module</vt:lpstr>
      <vt:lpstr>Introduction to the Goals Module</vt:lpstr>
      <vt:lpstr>PowerPoint Presentation</vt:lpstr>
      <vt:lpstr>Goals Table</vt:lpstr>
      <vt:lpstr>Goals Table</vt:lpstr>
      <vt:lpstr>PowerPoint Presentation</vt:lpstr>
      <vt:lpstr>Creating a Client Goal</vt:lpstr>
      <vt:lpstr>How to Create a Client Goal</vt:lpstr>
      <vt:lpstr>PowerPoint Presentation</vt:lpstr>
      <vt:lpstr>PowerPoint Presentation</vt:lpstr>
      <vt:lpstr>Editing a Client Goal</vt:lpstr>
      <vt:lpstr>How to Edit a Client Goal</vt:lpstr>
      <vt:lpstr>PowerPoint Presentation</vt:lpstr>
      <vt:lpstr>PowerPoint Presentation</vt:lpstr>
      <vt:lpstr>PowerPoint Presentation</vt:lpstr>
      <vt:lpstr>Adding an Action Step</vt:lpstr>
      <vt:lpstr>Adding an Action Step</vt:lpstr>
      <vt:lpstr>PowerPoint Presentation</vt:lpstr>
      <vt:lpstr>PowerPoint Presentation</vt:lpstr>
      <vt:lpstr>PowerPoint Presentation</vt:lpstr>
      <vt:lpstr>Editing an Action Step</vt:lpstr>
      <vt:lpstr>How to Edit an Action Step</vt:lpstr>
      <vt:lpstr>PowerPoint Presentation</vt:lpstr>
      <vt:lpstr>PowerPoint Presentation</vt:lpstr>
      <vt:lpstr>PowerPoint Presentation</vt:lpstr>
      <vt:lpstr>PowerPoint Presentation</vt:lpstr>
      <vt:lpstr>PowerPoint Presentation</vt:lpstr>
      <vt:lpstr>Adding and Viewing Progress Notes</vt:lpstr>
      <vt:lpstr>How to Add and View Progress Notes</vt:lpstr>
      <vt:lpstr>PowerPoint Presentation</vt:lpstr>
      <vt:lpstr>PowerPoint Presentation</vt:lpstr>
      <vt:lpstr>PowerPoint Presentation</vt:lpstr>
      <vt:lpstr>PowerPoint Presentation</vt:lpstr>
      <vt:lpstr>Printing the Goals Report</vt:lpstr>
      <vt:lpstr>How to Print Out a Goals Report</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Referrals in CMS</dc:title>
  <dc:creator>Robert McCarthy</dc:creator>
  <cp:lastModifiedBy>Robert McCarthy</cp:lastModifiedBy>
  <cp:revision>17</cp:revision>
  <dcterms:created xsi:type="dcterms:W3CDTF">2023-07-20T12:07:28Z</dcterms:created>
  <dcterms:modified xsi:type="dcterms:W3CDTF">2024-10-04T15:30:11Z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